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71" r:id="rId2"/>
    <p:sldId id="258" r:id="rId3"/>
    <p:sldId id="291" r:id="rId4"/>
    <p:sldId id="257" r:id="rId5"/>
    <p:sldId id="256" r:id="rId6"/>
    <p:sldId id="276" r:id="rId7"/>
    <p:sldId id="296" r:id="rId8"/>
    <p:sldId id="297" r:id="rId9"/>
    <p:sldId id="268" r:id="rId10"/>
    <p:sldId id="277" r:id="rId11"/>
    <p:sldId id="293" r:id="rId12"/>
    <p:sldId id="283" r:id="rId13"/>
    <p:sldId id="294" r:id="rId14"/>
    <p:sldId id="29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BDEF4"/>
    <a:srgbClr val="CFE0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55" autoAdjust="0"/>
    <p:restoredTop sz="81994" autoAdjust="0"/>
  </p:normalViewPr>
  <p:slideViewPr>
    <p:cSldViewPr snapToGrid="0">
      <p:cViewPr varScale="1">
        <p:scale>
          <a:sx n="94" d="100"/>
          <a:sy n="94" d="100"/>
        </p:scale>
        <p:origin x="84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jpg>
</file>

<file path=ppt/media/image3.jpeg>
</file>

<file path=ppt/media/image4.jpe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033EB3-D481-485E-89C5-939374B5B4A2}" type="datetimeFigureOut">
              <a:rPr lang="en-US" smtClean="0"/>
              <a:t>2/19/25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A1E23A-AC2C-4C8F-9352-3E3D0CE5E2C8}" type="slidenum">
              <a:rPr lang="en-US" smtClean="0"/>
              <a:t>‹#›</a:t>
            </a:fld>
            <a:endParaRPr lang="en-US"/>
          </a:p>
        </p:txBody>
      </p:sp>
    </p:spTree>
    <p:extLst>
      <p:ext uri="{BB962C8B-B14F-4D97-AF65-F5344CB8AC3E}">
        <p14:creationId xmlns:p14="http://schemas.microsoft.com/office/powerpoint/2010/main" val="256166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A1E23A-AC2C-4C8F-9352-3E3D0CE5E2C8}" type="slidenum">
              <a:rPr lang="en-US" smtClean="0"/>
              <a:t>2</a:t>
            </a:fld>
            <a:endParaRPr lang="en-US"/>
          </a:p>
        </p:txBody>
      </p:sp>
    </p:spTree>
    <p:extLst>
      <p:ext uri="{BB962C8B-B14F-4D97-AF65-F5344CB8AC3E}">
        <p14:creationId xmlns:p14="http://schemas.microsoft.com/office/powerpoint/2010/main" val="9874452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A1E23A-AC2C-4C8F-9352-3E3D0CE5E2C8}" type="slidenum">
              <a:rPr lang="en-US" smtClean="0"/>
              <a:t>4</a:t>
            </a:fld>
            <a:endParaRPr lang="en-US"/>
          </a:p>
        </p:txBody>
      </p:sp>
    </p:spTree>
    <p:extLst>
      <p:ext uri="{BB962C8B-B14F-4D97-AF65-F5344CB8AC3E}">
        <p14:creationId xmlns:p14="http://schemas.microsoft.com/office/powerpoint/2010/main" val="2401151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A1E23A-AC2C-4C8F-9352-3E3D0CE5E2C8}" type="slidenum">
              <a:rPr lang="en-US" smtClean="0"/>
              <a:t>5</a:t>
            </a:fld>
            <a:endParaRPr lang="en-US"/>
          </a:p>
        </p:txBody>
      </p:sp>
    </p:spTree>
    <p:extLst>
      <p:ext uri="{BB962C8B-B14F-4D97-AF65-F5344CB8AC3E}">
        <p14:creationId xmlns:p14="http://schemas.microsoft.com/office/powerpoint/2010/main" val="2890796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A1E23A-AC2C-4C8F-9352-3E3D0CE5E2C8}" type="slidenum">
              <a:rPr lang="en-US" smtClean="0"/>
              <a:t>7</a:t>
            </a:fld>
            <a:endParaRPr lang="en-US"/>
          </a:p>
        </p:txBody>
      </p:sp>
    </p:spTree>
    <p:extLst>
      <p:ext uri="{BB962C8B-B14F-4D97-AF65-F5344CB8AC3E}">
        <p14:creationId xmlns:p14="http://schemas.microsoft.com/office/powerpoint/2010/main" val="3207863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A1E23A-AC2C-4C8F-9352-3E3D0CE5E2C8}" type="slidenum">
              <a:rPr lang="en-US" smtClean="0"/>
              <a:t>9</a:t>
            </a:fld>
            <a:endParaRPr lang="en-US"/>
          </a:p>
        </p:txBody>
      </p:sp>
    </p:spTree>
    <p:extLst>
      <p:ext uri="{BB962C8B-B14F-4D97-AF65-F5344CB8AC3E}">
        <p14:creationId xmlns:p14="http://schemas.microsoft.com/office/powerpoint/2010/main" val="18497764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A1E23A-AC2C-4C8F-9352-3E3D0CE5E2C8}" type="slidenum">
              <a:rPr lang="en-US" smtClean="0"/>
              <a:t>10</a:t>
            </a:fld>
            <a:endParaRPr lang="en-US"/>
          </a:p>
        </p:txBody>
      </p:sp>
    </p:spTree>
    <p:extLst>
      <p:ext uri="{BB962C8B-B14F-4D97-AF65-F5344CB8AC3E}">
        <p14:creationId xmlns:p14="http://schemas.microsoft.com/office/powerpoint/2010/main" val="2959011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8A1E23A-AC2C-4C8F-9352-3E3D0CE5E2C8}" type="slidenum">
              <a:rPr lang="en-US" smtClean="0"/>
              <a:t>14</a:t>
            </a:fld>
            <a:endParaRPr lang="en-US"/>
          </a:p>
        </p:txBody>
      </p:sp>
    </p:spTree>
    <p:extLst>
      <p:ext uri="{BB962C8B-B14F-4D97-AF65-F5344CB8AC3E}">
        <p14:creationId xmlns:p14="http://schemas.microsoft.com/office/powerpoint/2010/main" val="42621914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CEA00-3E61-4782-8AB2-876AD385FA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D89650B-5905-44EC-818F-7894CC342E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7C17DB4-1936-4214-B64C-267FA596E278}"/>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5" name="Footer Placeholder 4">
            <a:extLst>
              <a:ext uri="{FF2B5EF4-FFF2-40B4-BE49-F238E27FC236}">
                <a16:creationId xmlns:a16="http://schemas.microsoft.com/office/drawing/2014/main" id="{15FFA0DC-0573-407F-9D66-A01B22D059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B7F393-E71B-4A63-83BA-BA254AB382E5}"/>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259472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96D78-32F8-4415-A76D-1065CA232C7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0D6496D-EBD2-4BBD-A32C-8E928C8EB27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B2F7D0-AC76-45B1-9713-F3EF47911FB9}"/>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5" name="Footer Placeholder 4">
            <a:extLst>
              <a:ext uri="{FF2B5EF4-FFF2-40B4-BE49-F238E27FC236}">
                <a16:creationId xmlns:a16="http://schemas.microsoft.com/office/drawing/2014/main" id="{FEE7FF55-FE4D-4FF7-9B1A-25DD088935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55BFE9-540A-411A-B272-4B7DC0B94C53}"/>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3952478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28542D-4FD0-4E91-9BE0-C349EEC4EA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87D2C5-9C62-431D-8E25-CB0370F427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B92392-78E4-4176-88B7-859B0FD645DA}"/>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5" name="Footer Placeholder 4">
            <a:extLst>
              <a:ext uri="{FF2B5EF4-FFF2-40B4-BE49-F238E27FC236}">
                <a16:creationId xmlns:a16="http://schemas.microsoft.com/office/drawing/2014/main" id="{01DA1219-8055-4F9C-BB68-A8F42BB22F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4A58AB-520C-4FB3-BA4F-41B74E697D0B}"/>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2000761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79122-A6F7-4290-A7EA-7722D81F94C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AD479CA-10B1-46B7-A119-5568D27FAC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EF9396-4491-4123-94EA-445A0A8619C6}"/>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5" name="Footer Placeholder 4">
            <a:extLst>
              <a:ext uri="{FF2B5EF4-FFF2-40B4-BE49-F238E27FC236}">
                <a16:creationId xmlns:a16="http://schemas.microsoft.com/office/drawing/2014/main" id="{A41A208C-FA20-460D-B811-4FC0337B94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1E2F82-25DD-426D-839A-CE267FA54C3C}"/>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175547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452EC-AF4E-482A-8724-23940E2FA4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D21B1BE-CB91-40CE-9196-080CE810B3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4AB7966-FA7F-4444-9BA1-40A75F0DBF7E}"/>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5" name="Footer Placeholder 4">
            <a:extLst>
              <a:ext uri="{FF2B5EF4-FFF2-40B4-BE49-F238E27FC236}">
                <a16:creationId xmlns:a16="http://schemas.microsoft.com/office/drawing/2014/main" id="{FB90316E-FED9-473C-8291-5C45866594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3A7DF3-D379-4297-8EAA-74F1A84EC304}"/>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358183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950E3-E835-47E2-A725-905422DCC3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FF7DC0-1910-4BB9-8802-1984C12284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D4660B-7D60-4A72-A316-54638D3CE1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3E3B88-23CF-4342-8DDD-40D1FC70A3CE}"/>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6" name="Footer Placeholder 5">
            <a:extLst>
              <a:ext uri="{FF2B5EF4-FFF2-40B4-BE49-F238E27FC236}">
                <a16:creationId xmlns:a16="http://schemas.microsoft.com/office/drawing/2014/main" id="{A437C60E-359D-415E-9635-4D30B56E45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8349201-8BF5-40E9-A380-3640FA263C0C}"/>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2724937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ED7C3-CD51-4D27-AC1E-4672A1886E4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3C802-B14C-4BBF-B1EC-DF11391947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B54F085-982C-40B3-BAE3-1874E3968A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A16179-922E-407A-A842-251CA78182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E3587D-2004-4C15-B2BB-297D47D878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D2905AA-6690-4A08-AF5B-2BA56CF18D90}"/>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8" name="Footer Placeholder 7">
            <a:extLst>
              <a:ext uri="{FF2B5EF4-FFF2-40B4-BE49-F238E27FC236}">
                <a16:creationId xmlns:a16="http://schemas.microsoft.com/office/drawing/2014/main" id="{71DAB001-7BBF-4CEE-B68A-13A37D5898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1D6D52-7E2E-4B54-ACA2-D3B103EA4A20}"/>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40348182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29349-BDA9-4740-83CC-9F84E906B7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60FA00-F104-42D9-9452-8CFD8C16B592}"/>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4" name="Footer Placeholder 3">
            <a:extLst>
              <a:ext uri="{FF2B5EF4-FFF2-40B4-BE49-F238E27FC236}">
                <a16:creationId xmlns:a16="http://schemas.microsoft.com/office/drawing/2014/main" id="{BCD278DD-FCC2-44A0-89CC-535ACABEB68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2130208-5F41-49B8-8871-56C7C8603E7A}"/>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34903818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C5F3FE-9E50-4184-B53C-29EDD8219DD1}"/>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3" name="Footer Placeholder 2">
            <a:extLst>
              <a:ext uri="{FF2B5EF4-FFF2-40B4-BE49-F238E27FC236}">
                <a16:creationId xmlns:a16="http://schemas.microsoft.com/office/drawing/2014/main" id="{B36D4AFC-8F75-45D9-87E4-DB7254A7FB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98DBD5C-DE55-4BFB-B87A-D51A6DBDDA8F}"/>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2289184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96C52-83C4-455C-A0C3-54C25E5982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E4FAE05-78FC-4E78-90C2-7F901690D3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F1E919-E355-4680-A9B6-DF2E7A317F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D9977C-9FB5-4BBC-9F28-A2615B48A179}"/>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6" name="Footer Placeholder 5">
            <a:extLst>
              <a:ext uri="{FF2B5EF4-FFF2-40B4-BE49-F238E27FC236}">
                <a16:creationId xmlns:a16="http://schemas.microsoft.com/office/drawing/2014/main" id="{F9B317C3-0A17-417E-AEE2-6E9D04ACB1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5F63EE-7060-4FBD-844D-AB6EFFB4AD91}"/>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1841197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6FDF7-08C3-47BA-B6EF-1381070CA5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37A9419-FE79-4A0C-8239-25D0AD19C1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46518D-041B-492B-8BBF-447A17A4D8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3AD95E-EF29-4814-8116-BC63152816AC}"/>
              </a:ext>
            </a:extLst>
          </p:cNvPr>
          <p:cNvSpPr>
            <a:spLocks noGrp="1"/>
          </p:cNvSpPr>
          <p:nvPr>
            <p:ph type="dt" sz="half" idx="10"/>
          </p:nvPr>
        </p:nvSpPr>
        <p:spPr/>
        <p:txBody>
          <a:bodyPr/>
          <a:lstStyle/>
          <a:p>
            <a:fld id="{322BF7C5-949E-4EF6-9C9F-A20FD157E553}" type="datetimeFigureOut">
              <a:rPr lang="en-US" smtClean="0"/>
              <a:t>2/19/25</a:t>
            </a:fld>
            <a:endParaRPr lang="en-US"/>
          </a:p>
        </p:txBody>
      </p:sp>
      <p:sp>
        <p:nvSpPr>
          <p:cNvPr id="6" name="Footer Placeholder 5">
            <a:extLst>
              <a:ext uri="{FF2B5EF4-FFF2-40B4-BE49-F238E27FC236}">
                <a16:creationId xmlns:a16="http://schemas.microsoft.com/office/drawing/2014/main" id="{9CA8D51E-EA82-4625-837E-1D00ADB594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87C87C-3ABC-401A-AB51-1BEBBC56B2DB}"/>
              </a:ext>
            </a:extLst>
          </p:cNvPr>
          <p:cNvSpPr>
            <a:spLocks noGrp="1"/>
          </p:cNvSpPr>
          <p:nvPr>
            <p:ph type="sldNum" sz="quarter" idx="12"/>
          </p:nvPr>
        </p:nvSpPr>
        <p:spPr/>
        <p:txBody>
          <a:bodyPr/>
          <a:lstStyle/>
          <a:p>
            <a:fld id="{8AC4CC78-9F8E-4A24-87F6-3569D0A7C594}" type="slidenum">
              <a:rPr lang="en-US" smtClean="0"/>
              <a:t>‹#›</a:t>
            </a:fld>
            <a:endParaRPr lang="en-US"/>
          </a:p>
        </p:txBody>
      </p:sp>
    </p:spTree>
    <p:extLst>
      <p:ext uri="{BB962C8B-B14F-4D97-AF65-F5344CB8AC3E}">
        <p14:creationId xmlns:p14="http://schemas.microsoft.com/office/powerpoint/2010/main" val="1600648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4AFDF3-70BE-41A9-ADE5-5A35D32E92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8F3B630-AA08-49E3-A0B5-1D7CD33D7F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10F45D-DCA1-4C8A-A923-3735D1DFFD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2BF7C5-949E-4EF6-9C9F-A20FD157E553}" type="datetimeFigureOut">
              <a:rPr lang="en-US" smtClean="0"/>
              <a:t>2/19/25</a:t>
            </a:fld>
            <a:endParaRPr lang="en-US"/>
          </a:p>
        </p:txBody>
      </p:sp>
      <p:sp>
        <p:nvSpPr>
          <p:cNvPr id="5" name="Footer Placeholder 4">
            <a:extLst>
              <a:ext uri="{FF2B5EF4-FFF2-40B4-BE49-F238E27FC236}">
                <a16:creationId xmlns:a16="http://schemas.microsoft.com/office/drawing/2014/main" id="{2713A01E-974B-4105-8F60-837B0972BD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374F73A-D366-4A45-87BB-7565EA2CCF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C4CC78-9F8E-4A24-87F6-3569D0A7C594}" type="slidenum">
              <a:rPr lang="en-US" smtClean="0"/>
              <a:t>‹#›</a:t>
            </a:fld>
            <a:endParaRPr lang="en-US"/>
          </a:p>
        </p:txBody>
      </p:sp>
    </p:spTree>
    <p:extLst>
      <p:ext uri="{BB962C8B-B14F-4D97-AF65-F5344CB8AC3E}">
        <p14:creationId xmlns:p14="http://schemas.microsoft.com/office/powerpoint/2010/main" val="37424406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lostcity.washington.edu/files/kelley.2005bsm.pdf"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ww.frontiersin.org/articles/10.3389/fmicb.2015.00857/full"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capeandislands.org/post/new-book-highlights-stars-sea-floor#stream/0"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deepcarbon.net/feature/methanogens-can%25E2%2580%2599t-make-it-their-own-lost-city"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Layout" Target="../slideLayouts/slideLayout2.xml"/><Relationship Id="rId1" Type="http://schemas.openxmlformats.org/officeDocument/2006/relationships/video" Target="https://www.youtube.com/embed/F7wnrE3_i8A?start=364&amp;feature=oembed" TargetMode="External"/><Relationship Id="rId4" Type="http://schemas.openxmlformats.org/officeDocument/2006/relationships/hyperlink" Target="https://www.youtube.com/watch?v=F7wnrE3_i8A&amp;t=364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plomberie-serrurerie.com/charts_rm.php"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2.xml"/><Relationship Id="rId1" Type="http://schemas.openxmlformats.org/officeDocument/2006/relationships/video" Target="https://www.youtube.com/embed/PjdPTY1wHdQ?feature=oembed" TargetMode="External"/><Relationship Id="rId4" Type="http://schemas.openxmlformats.org/officeDocument/2006/relationships/hyperlink" Target="https://www.youtube.com/watch?v=PjdPTY1wHdQ"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a:extLst>
              <a:ext uri="{FF2B5EF4-FFF2-40B4-BE49-F238E27FC236}">
                <a16:creationId xmlns:a16="http://schemas.microsoft.com/office/drawing/2014/main" id="{05C1410C-8079-4BCB-9678-F93FD31C009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5529"/>
            <a:ext cx="12192000" cy="8571106"/>
          </a:xfrm>
          <a:prstGeom prst="rect">
            <a:avLst/>
          </a:prstGeom>
          <a:noFill/>
          <a:extLst>
            <a:ext uri="{909E8E84-426E-40DD-AFC4-6F175D3DCCD1}">
              <a14:hiddenFill xmlns:a14="http://schemas.microsoft.com/office/drawing/2010/main">
                <a:solidFill>
                  <a:srgbClr val="FFFFFF"/>
                </a:solidFill>
              </a14:hiddenFill>
            </a:ext>
          </a:extLst>
        </p:spPr>
      </p:pic>
      <p:sp>
        <p:nvSpPr>
          <p:cNvPr id="8" name="Oval 7">
            <a:extLst>
              <a:ext uri="{FF2B5EF4-FFF2-40B4-BE49-F238E27FC236}">
                <a16:creationId xmlns:a16="http://schemas.microsoft.com/office/drawing/2014/main" id="{9649E634-35B5-4E1A-A57D-F3434ECF92C9}"/>
              </a:ext>
            </a:extLst>
          </p:cNvPr>
          <p:cNvSpPr/>
          <p:nvPr/>
        </p:nvSpPr>
        <p:spPr>
          <a:xfrm>
            <a:off x="1927123" y="3048000"/>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0" name="Oval 9">
            <a:extLst>
              <a:ext uri="{FF2B5EF4-FFF2-40B4-BE49-F238E27FC236}">
                <a16:creationId xmlns:a16="http://schemas.microsoft.com/office/drawing/2014/main" id="{804799B8-AC7B-4D4F-A7C6-B0026289EEF0}"/>
              </a:ext>
            </a:extLst>
          </p:cNvPr>
          <p:cNvSpPr/>
          <p:nvPr/>
        </p:nvSpPr>
        <p:spPr>
          <a:xfrm>
            <a:off x="4320050" y="3479800"/>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1" name="Oval 10">
            <a:extLst>
              <a:ext uri="{FF2B5EF4-FFF2-40B4-BE49-F238E27FC236}">
                <a16:creationId xmlns:a16="http://schemas.microsoft.com/office/drawing/2014/main" id="{A07DEDF3-9804-4B02-8648-22C77D70E07B}"/>
              </a:ext>
            </a:extLst>
          </p:cNvPr>
          <p:cNvSpPr/>
          <p:nvPr/>
        </p:nvSpPr>
        <p:spPr>
          <a:xfrm>
            <a:off x="3306098" y="2470237"/>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2" name="Oval 11">
            <a:extLst>
              <a:ext uri="{FF2B5EF4-FFF2-40B4-BE49-F238E27FC236}">
                <a16:creationId xmlns:a16="http://schemas.microsoft.com/office/drawing/2014/main" id="{736538ED-79C5-4923-B18F-113C280DA35D}"/>
              </a:ext>
            </a:extLst>
          </p:cNvPr>
          <p:cNvSpPr/>
          <p:nvPr/>
        </p:nvSpPr>
        <p:spPr>
          <a:xfrm>
            <a:off x="647700" y="5324167"/>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3" name="Oval 12">
            <a:extLst>
              <a:ext uri="{FF2B5EF4-FFF2-40B4-BE49-F238E27FC236}">
                <a16:creationId xmlns:a16="http://schemas.microsoft.com/office/drawing/2014/main" id="{F6D9FA70-AC3B-4FCC-914C-5FF3334C3D90}"/>
              </a:ext>
            </a:extLst>
          </p:cNvPr>
          <p:cNvSpPr/>
          <p:nvPr/>
        </p:nvSpPr>
        <p:spPr>
          <a:xfrm>
            <a:off x="4129550" y="6537323"/>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4" name="Oval 13">
            <a:extLst>
              <a:ext uri="{FF2B5EF4-FFF2-40B4-BE49-F238E27FC236}">
                <a16:creationId xmlns:a16="http://schemas.microsoft.com/office/drawing/2014/main" id="{85BE4DEA-32E6-4B6F-8836-A39E2EA1A4DD}"/>
              </a:ext>
            </a:extLst>
          </p:cNvPr>
          <p:cNvSpPr/>
          <p:nvPr/>
        </p:nvSpPr>
        <p:spPr>
          <a:xfrm>
            <a:off x="6980904" y="4537587"/>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5" name="Oval 14">
            <a:extLst>
              <a:ext uri="{FF2B5EF4-FFF2-40B4-BE49-F238E27FC236}">
                <a16:creationId xmlns:a16="http://schemas.microsoft.com/office/drawing/2014/main" id="{9FD0EFC9-7EF2-4C3D-A7FD-03053ABB36C0}"/>
              </a:ext>
            </a:extLst>
          </p:cNvPr>
          <p:cNvSpPr/>
          <p:nvPr/>
        </p:nvSpPr>
        <p:spPr>
          <a:xfrm>
            <a:off x="10116166" y="6156323"/>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6" name="Oval 15">
            <a:extLst>
              <a:ext uri="{FF2B5EF4-FFF2-40B4-BE49-F238E27FC236}">
                <a16:creationId xmlns:a16="http://schemas.microsoft.com/office/drawing/2014/main" id="{3591F93E-A728-4AC2-AD5E-8027385A88E4}"/>
              </a:ext>
            </a:extLst>
          </p:cNvPr>
          <p:cNvSpPr/>
          <p:nvPr/>
        </p:nvSpPr>
        <p:spPr>
          <a:xfrm>
            <a:off x="9486902" y="5705167"/>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7" name="Oval 16">
            <a:extLst>
              <a:ext uri="{FF2B5EF4-FFF2-40B4-BE49-F238E27FC236}">
                <a16:creationId xmlns:a16="http://schemas.microsoft.com/office/drawing/2014/main" id="{275F7DED-EA33-4207-A129-79AA9D30AE77}"/>
              </a:ext>
            </a:extLst>
          </p:cNvPr>
          <p:cNvSpPr/>
          <p:nvPr/>
        </p:nvSpPr>
        <p:spPr>
          <a:xfrm>
            <a:off x="9826115" y="2810083"/>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8" name="Oval 17">
            <a:extLst>
              <a:ext uri="{FF2B5EF4-FFF2-40B4-BE49-F238E27FC236}">
                <a16:creationId xmlns:a16="http://schemas.microsoft.com/office/drawing/2014/main" id="{9EBB3158-15BA-4995-A8C2-7F68CCB845D4}"/>
              </a:ext>
            </a:extLst>
          </p:cNvPr>
          <p:cNvSpPr/>
          <p:nvPr/>
        </p:nvSpPr>
        <p:spPr>
          <a:xfrm>
            <a:off x="5381885" y="2253720"/>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19" name="Oval 18">
            <a:extLst>
              <a:ext uri="{FF2B5EF4-FFF2-40B4-BE49-F238E27FC236}">
                <a16:creationId xmlns:a16="http://schemas.microsoft.com/office/drawing/2014/main" id="{9C998B39-65FA-4C49-924B-0CCB8D985CD2}"/>
              </a:ext>
            </a:extLst>
          </p:cNvPr>
          <p:cNvSpPr/>
          <p:nvPr/>
        </p:nvSpPr>
        <p:spPr>
          <a:xfrm>
            <a:off x="6242050" y="1449917"/>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20" name="Oval 19">
            <a:extLst>
              <a:ext uri="{FF2B5EF4-FFF2-40B4-BE49-F238E27FC236}">
                <a16:creationId xmlns:a16="http://schemas.microsoft.com/office/drawing/2014/main" id="{FD104293-D5DC-4D54-8371-FC2E3CD1D06F}"/>
              </a:ext>
            </a:extLst>
          </p:cNvPr>
          <p:cNvSpPr/>
          <p:nvPr/>
        </p:nvSpPr>
        <p:spPr>
          <a:xfrm>
            <a:off x="6478640" y="3170222"/>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21" name="Oval 20">
            <a:extLst>
              <a:ext uri="{FF2B5EF4-FFF2-40B4-BE49-F238E27FC236}">
                <a16:creationId xmlns:a16="http://schemas.microsoft.com/office/drawing/2014/main" id="{5D4D071F-3713-47CE-B767-BC9B4F1E86EB}"/>
              </a:ext>
            </a:extLst>
          </p:cNvPr>
          <p:cNvSpPr/>
          <p:nvPr/>
        </p:nvSpPr>
        <p:spPr>
          <a:xfrm>
            <a:off x="4648613" y="4659926"/>
            <a:ext cx="381000" cy="381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a:t>
            </a:r>
          </a:p>
        </p:txBody>
      </p:sp>
      <p:sp>
        <p:nvSpPr>
          <p:cNvPr id="24" name="Arc 23">
            <a:extLst>
              <a:ext uri="{FF2B5EF4-FFF2-40B4-BE49-F238E27FC236}">
                <a16:creationId xmlns:a16="http://schemas.microsoft.com/office/drawing/2014/main" id="{554DD100-D361-44DF-A923-67FCC16EBBDC}"/>
              </a:ext>
            </a:extLst>
          </p:cNvPr>
          <p:cNvSpPr/>
          <p:nvPr/>
        </p:nvSpPr>
        <p:spPr>
          <a:xfrm>
            <a:off x="-1114622" y="-1044727"/>
            <a:ext cx="5278488" cy="7709620"/>
          </a:xfrm>
          <a:prstGeom prst="arc">
            <a:avLst>
              <a:gd name="adj1" fmla="val 21303534"/>
              <a:gd name="adj2" fmla="val 4417499"/>
            </a:avLst>
          </a:prstGeom>
          <a:ln w="254000">
            <a:solidFill>
              <a:schemeClr val="accent1">
                <a:alpha val="73000"/>
              </a:schemeClr>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Arc 25">
            <a:extLst>
              <a:ext uri="{FF2B5EF4-FFF2-40B4-BE49-F238E27FC236}">
                <a16:creationId xmlns:a16="http://schemas.microsoft.com/office/drawing/2014/main" id="{E9B481BF-F2B4-4322-95F5-A17C8E47D25C}"/>
              </a:ext>
            </a:extLst>
          </p:cNvPr>
          <p:cNvSpPr/>
          <p:nvPr/>
        </p:nvSpPr>
        <p:spPr>
          <a:xfrm flipH="1">
            <a:off x="7740291" y="-1044727"/>
            <a:ext cx="5427454" cy="7709620"/>
          </a:xfrm>
          <a:prstGeom prst="arc">
            <a:avLst>
              <a:gd name="adj1" fmla="val 21303534"/>
              <a:gd name="adj2" fmla="val 4417499"/>
            </a:avLst>
          </a:prstGeom>
          <a:ln w="254000">
            <a:solidFill>
              <a:schemeClr val="accent1">
                <a:alpha val="73000"/>
              </a:schemeClr>
            </a:soli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ectangle 6">
            <a:extLst>
              <a:ext uri="{FF2B5EF4-FFF2-40B4-BE49-F238E27FC236}">
                <a16:creationId xmlns:a16="http://schemas.microsoft.com/office/drawing/2014/main" id="{B8C0230D-53A5-4B4F-8665-237018F0A025}"/>
              </a:ext>
            </a:extLst>
          </p:cNvPr>
          <p:cNvSpPr/>
          <p:nvPr/>
        </p:nvSpPr>
        <p:spPr>
          <a:xfrm rot="10800000">
            <a:off x="-125185" y="586273"/>
            <a:ext cx="12484100" cy="6959600"/>
          </a:xfrm>
          <a:prstGeom prst="rect">
            <a:avLst/>
          </a:prstGeom>
          <a:gradFill>
            <a:gsLst>
              <a:gs pos="7000">
                <a:schemeClr val="tx1"/>
              </a:gs>
              <a:gs pos="100000">
                <a:schemeClr val="accent1">
                  <a:lumMod val="50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9FE0D5A-36CE-4783-8837-9CB4D3440380}"/>
              </a:ext>
            </a:extLst>
          </p:cNvPr>
          <p:cNvSpPr txBox="1"/>
          <p:nvPr/>
        </p:nvSpPr>
        <p:spPr>
          <a:xfrm>
            <a:off x="647700" y="4720382"/>
            <a:ext cx="10515600" cy="1323439"/>
          </a:xfrm>
          <a:prstGeom prst="rect">
            <a:avLst/>
          </a:prstGeom>
          <a:noFill/>
        </p:spPr>
        <p:txBody>
          <a:bodyPr wrap="square" rtlCol="0">
            <a:spAutoFit/>
          </a:bodyPr>
          <a:lstStyle/>
          <a:p>
            <a:r>
              <a:rPr lang="en-US" sz="4000" i="1" dirty="0">
                <a:solidFill>
                  <a:schemeClr val="bg1"/>
                </a:solidFill>
                <a:latin typeface="Abadi Extra Light" panose="020B0204020104020204" pitchFamily="34" charset="0"/>
              </a:rPr>
              <a:t>“life is not so much a reaction as a side reaction of the cell's core bioenergetic process”</a:t>
            </a:r>
          </a:p>
        </p:txBody>
      </p:sp>
      <p:sp>
        <p:nvSpPr>
          <p:cNvPr id="22" name="TextBox 21">
            <a:extLst>
              <a:ext uri="{FF2B5EF4-FFF2-40B4-BE49-F238E27FC236}">
                <a16:creationId xmlns:a16="http://schemas.microsoft.com/office/drawing/2014/main" id="{0775B232-479B-47EE-8E26-6BEF24B13B2F}"/>
              </a:ext>
            </a:extLst>
          </p:cNvPr>
          <p:cNvSpPr txBox="1"/>
          <p:nvPr/>
        </p:nvSpPr>
        <p:spPr>
          <a:xfrm>
            <a:off x="9599622" y="6121579"/>
            <a:ext cx="2492828" cy="369332"/>
          </a:xfrm>
          <a:prstGeom prst="rect">
            <a:avLst/>
          </a:prstGeom>
          <a:noFill/>
        </p:spPr>
        <p:txBody>
          <a:bodyPr wrap="square" rtlCol="0">
            <a:spAutoFit/>
          </a:bodyPr>
          <a:lstStyle/>
          <a:p>
            <a:pPr algn="r"/>
            <a:r>
              <a:rPr lang="en-US" dirty="0">
                <a:solidFill>
                  <a:schemeClr val="bg1"/>
                </a:solidFill>
              </a:rPr>
              <a:t>(Land and Martin 2012)</a:t>
            </a:r>
          </a:p>
        </p:txBody>
      </p:sp>
      <p:sp>
        <p:nvSpPr>
          <p:cNvPr id="23" name="TextBox 22">
            <a:extLst>
              <a:ext uri="{FF2B5EF4-FFF2-40B4-BE49-F238E27FC236}">
                <a16:creationId xmlns:a16="http://schemas.microsoft.com/office/drawing/2014/main" id="{C8D647E8-52E5-4ACC-BBCE-E305F3C5A854}"/>
              </a:ext>
            </a:extLst>
          </p:cNvPr>
          <p:cNvSpPr txBox="1"/>
          <p:nvPr/>
        </p:nvSpPr>
        <p:spPr>
          <a:xfrm>
            <a:off x="7643354" y="6417108"/>
            <a:ext cx="4449096" cy="461665"/>
          </a:xfrm>
          <a:prstGeom prst="rect">
            <a:avLst/>
          </a:prstGeom>
          <a:noFill/>
        </p:spPr>
        <p:txBody>
          <a:bodyPr wrap="square" rtlCol="0">
            <a:spAutoFit/>
          </a:bodyPr>
          <a:lstStyle/>
          <a:p>
            <a:pPr algn="r"/>
            <a:r>
              <a:rPr lang="en-US" sz="1200" dirty="0">
                <a:solidFill>
                  <a:schemeClr val="bg1"/>
                </a:solidFill>
              </a:rPr>
              <a:t>Image source: </a:t>
            </a:r>
            <a:r>
              <a:rPr lang="en-US" sz="1200" dirty="0">
                <a:solidFill>
                  <a:schemeClr val="bg1"/>
                </a:solidFill>
                <a:hlinkClick r:id="rId3">
                  <a:extLst>
                    <a:ext uri="{A12FA001-AC4F-418D-AE19-62706E023703}">
                      <ahyp:hlinkClr xmlns:ahyp="http://schemas.microsoft.com/office/drawing/2018/hyperlinkcolor" val="tx"/>
                    </a:ext>
                  </a:extLst>
                </a:hlinkClick>
              </a:rPr>
              <a:t>http://www.lostcity.washington.edu/files/kelley.2005bsm.pdf</a:t>
            </a:r>
            <a:endParaRPr lang="en-US" sz="1200" dirty="0">
              <a:solidFill>
                <a:schemeClr val="bg1"/>
              </a:solidFill>
            </a:endParaRPr>
          </a:p>
        </p:txBody>
      </p:sp>
    </p:spTree>
    <p:extLst>
      <p:ext uri="{BB962C8B-B14F-4D97-AF65-F5344CB8AC3E}">
        <p14:creationId xmlns:p14="http://schemas.microsoft.com/office/powerpoint/2010/main" val="14759533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7197F-50FC-4031-B4E8-6609B0CD6434}"/>
              </a:ext>
            </a:extLst>
          </p:cNvPr>
          <p:cNvSpPr>
            <a:spLocks noGrp="1"/>
          </p:cNvSpPr>
          <p:nvPr>
            <p:ph type="title"/>
          </p:nvPr>
        </p:nvSpPr>
        <p:spPr/>
        <p:txBody>
          <a:bodyPr/>
          <a:lstStyle/>
          <a:p>
            <a:r>
              <a:rPr lang="en-US" dirty="0">
                <a:solidFill>
                  <a:schemeClr val="bg1"/>
                </a:solidFill>
              </a:rPr>
              <a:t>Alkaline hydrothermal vents generate natural proton gradients</a:t>
            </a:r>
          </a:p>
        </p:txBody>
      </p:sp>
      <p:pic>
        <p:nvPicPr>
          <p:cNvPr id="4" name="Picture 3">
            <a:extLst>
              <a:ext uri="{FF2B5EF4-FFF2-40B4-BE49-F238E27FC236}">
                <a16:creationId xmlns:a16="http://schemas.microsoft.com/office/drawing/2014/main" id="{306C14EF-BBF2-4BA2-87A7-E23E9C95A9B3}"/>
              </a:ext>
            </a:extLst>
          </p:cNvPr>
          <p:cNvPicPr>
            <a:picLocks noChangeAspect="1"/>
          </p:cNvPicPr>
          <p:nvPr/>
        </p:nvPicPr>
        <p:blipFill>
          <a:blip r:embed="rId3"/>
          <a:stretch>
            <a:fillRect/>
          </a:stretch>
        </p:blipFill>
        <p:spPr>
          <a:xfrm>
            <a:off x="7944824" y="2663251"/>
            <a:ext cx="3063038" cy="3464049"/>
          </a:xfrm>
          <a:prstGeom prst="rect">
            <a:avLst/>
          </a:prstGeom>
        </p:spPr>
      </p:pic>
      <p:pic>
        <p:nvPicPr>
          <p:cNvPr id="7" name="Picture 6">
            <a:extLst>
              <a:ext uri="{FF2B5EF4-FFF2-40B4-BE49-F238E27FC236}">
                <a16:creationId xmlns:a16="http://schemas.microsoft.com/office/drawing/2014/main" id="{E4174188-BAFB-4E4D-8FFE-85B2A84537D0}"/>
              </a:ext>
            </a:extLst>
          </p:cNvPr>
          <p:cNvPicPr>
            <a:picLocks noChangeAspect="1"/>
          </p:cNvPicPr>
          <p:nvPr/>
        </p:nvPicPr>
        <p:blipFill rotWithShape="1">
          <a:blip r:embed="rId4"/>
          <a:srcRect r="44244"/>
          <a:stretch/>
        </p:blipFill>
        <p:spPr>
          <a:xfrm>
            <a:off x="838201" y="2663252"/>
            <a:ext cx="1634412" cy="3459768"/>
          </a:xfrm>
          <a:prstGeom prst="rect">
            <a:avLst/>
          </a:prstGeom>
        </p:spPr>
      </p:pic>
      <p:pic>
        <p:nvPicPr>
          <p:cNvPr id="8" name="Picture 7">
            <a:extLst>
              <a:ext uri="{FF2B5EF4-FFF2-40B4-BE49-F238E27FC236}">
                <a16:creationId xmlns:a16="http://schemas.microsoft.com/office/drawing/2014/main" id="{7815D718-3A74-4A62-9216-2D3AB35235F9}"/>
              </a:ext>
            </a:extLst>
          </p:cNvPr>
          <p:cNvPicPr>
            <a:picLocks noChangeAspect="1"/>
          </p:cNvPicPr>
          <p:nvPr/>
        </p:nvPicPr>
        <p:blipFill rotWithShape="1">
          <a:blip r:embed="rId4"/>
          <a:srcRect l="56973" t="30628" b="33503"/>
          <a:stretch/>
        </p:blipFill>
        <p:spPr>
          <a:xfrm>
            <a:off x="3666930" y="2663251"/>
            <a:ext cx="3520751" cy="3464049"/>
          </a:xfrm>
          <a:prstGeom prst="rect">
            <a:avLst/>
          </a:prstGeom>
        </p:spPr>
      </p:pic>
      <p:cxnSp>
        <p:nvCxnSpPr>
          <p:cNvPr id="10" name="Straight Connector 9">
            <a:extLst>
              <a:ext uri="{FF2B5EF4-FFF2-40B4-BE49-F238E27FC236}">
                <a16:creationId xmlns:a16="http://schemas.microsoft.com/office/drawing/2014/main" id="{D3317411-4177-4DD0-A521-D2BEEFCB5D1F}"/>
              </a:ext>
            </a:extLst>
          </p:cNvPr>
          <p:cNvCxnSpPr/>
          <p:nvPr/>
        </p:nvCxnSpPr>
        <p:spPr>
          <a:xfrm flipV="1">
            <a:off x="2080727" y="2663251"/>
            <a:ext cx="1479804" cy="1376904"/>
          </a:xfrm>
          <a:prstGeom prst="line">
            <a:avLst/>
          </a:prstGeom>
          <a:ln w="63500" cap="rnd"/>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A9BC6CB-ABF6-45F6-99D9-F774FB7DE11F}"/>
              </a:ext>
            </a:extLst>
          </p:cNvPr>
          <p:cNvCxnSpPr>
            <a:cxnSpLocks/>
          </p:cNvCxnSpPr>
          <p:nvPr/>
        </p:nvCxnSpPr>
        <p:spPr>
          <a:xfrm>
            <a:off x="2080727" y="4148137"/>
            <a:ext cx="1586203" cy="1974882"/>
          </a:xfrm>
          <a:prstGeom prst="line">
            <a:avLst/>
          </a:prstGeom>
          <a:ln w="63500" cap="rnd"/>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E542475-8408-4D01-B84F-E17D6CA6BB6C}"/>
              </a:ext>
            </a:extLst>
          </p:cNvPr>
          <p:cNvCxnSpPr>
            <a:cxnSpLocks/>
          </p:cNvCxnSpPr>
          <p:nvPr/>
        </p:nvCxnSpPr>
        <p:spPr>
          <a:xfrm flipV="1">
            <a:off x="5598367" y="2663251"/>
            <a:ext cx="2229789" cy="1484886"/>
          </a:xfrm>
          <a:prstGeom prst="line">
            <a:avLst/>
          </a:prstGeom>
          <a:ln w="63500" cap="rnd"/>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D232760-21C6-4CB3-8719-5F8F23FE8A09}"/>
              </a:ext>
            </a:extLst>
          </p:cNvPr>
          <p:cNvCxnSpPr>
            <a:cxnSpLocks/>
          </p:cNvCxnSpPr>
          <p:nvPr/>
        </p:nvCxnSpPr>
        <p:spPr>
          <a:xfrm>
            <a:off x="5598366" y="4393136"/>
            <a:ext cx="2229789" cy="1729883"/>
          </a:xfrm>
          <a:prstGeom prst="line">
            <a:avLst/>
          </a:prstGeom>
          <a:ln w="63500" cap="rnd"/>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298474F0-2859-4254-BA7D-26DB0F80E1B3}"/>
              </a:ext>
            </a:extLst>
          </p:cNvPr>
          <p:cNvSpPr/>
          <p:nvPr/>
        </p:nvSpPr>
        <p:spPr>
          <a:xfrm>
            <a:off x="1964059" y="3987524"/>
            <a:ext cx="205826" cy="213244"/>
          </a:xfrm>
          <a:prstGeom prst="rect">
            <a:avLst/>
          </a:prstGeom>
          <a:solidFill>
            <a:schemeClr val="accent1">
              <a:alpha val="55000"/>
            </a:schemeClr>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ECBF052-23DB-4760-8ACF-89F027705C76}"/>
              </a:ext>
            </a:extLst>
          </p:cNvPr>
          <p:cNvSpPr/>
          <p:nvPr/>
        </p:nvSpPr>
        <p:spPr>
          <a:xfrm>
            <a:off x="5371529" y="4163223"/>
            <a:ext cx="205826" cy="213244"/>
          </a:xfrm>
          <a:prstGeom prst="rect">
            <a:avLst/>
          </a:prstGeom>
          <a:solidFill>
            <a:schemeClr val="accent1">
              <a:alpha val="55000"/>
            </a:schemeClr>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0DF37B9-E033-4E52-B9ED-EA8A15948B22}"/>
              </a:ext>
            </a:extLst>
          </p:cNvPr>
          <p:cNvSpPr txBox="1"/>
          <p:nvPr/>
        </p:nvSpPr>
        <p:spPr>
          <a:xfrm>
            <a:off x="9318172" y="6231237"/>
            <a:ext cx="2492828" cy="369332"/>
          </a:xfrm>
          <a:prstGeom prst="rect">
            <a:avLst/>
          </a:prstGeom>
          <a:noFill/>
        </p:spPr>
        <p:txBody>
          <a:bodyPr wrap="square" rtlCol="0">
            <a:spAutoFit/>
          </a:bodyPr>
          <a:lstStyle/>
          <a:p>
            <a:r>
              <a:rPr lang="en-US" dirty="0">
                <a:solidFill>
                  <a:schemeClr val="bg1"/>
                </a:solidFill>
              </a:rPr>
              <a:t>(Kelly </a:t>
            </a:r>
            <a:r>
              <a:rPr lang="en-US" i="1" dirty="0">
                <a:solidFill>
                  <a:schemeClr val="bg1"/>
                </a:solidFill>
              </a:rPr>
              <a:t>et al.</a:t>
            </a:r>
            <a:r>
              <a:rPr lang="en-US" dirty="0">
                <a:solidFill>
                  <a:schemeClr val="bg1"/>
                </a:solidFill>
              </a:rPr>
              <a:t> 2001)</a:t>
            </a:r>
          </a:p>
        </p:txBody>
      </p:sp>
      <p:sp>
        <p:nvSpPr>
          <p:cNvPr id="13" name="TextBox 12">
            <a:extLst>
              <a:ext uri="{FF2B5EF4-FFF2-40B4-BE49-F238E27FC236}">
                <a16:creationId xmlns:a16="http://schemas.microsoft.com/office/drawing/2014/main" id="{B3BD7CF1-F101-4C86-AA65-1189058E9F73}"/>
              </a:ext>
            </a:extLst>
          </p:cNvPr>
          <p:cNvSpPr txBox="1"/>
          <p:nvPr/>
        </p:nvSpPr>
        <p:spPr>
          <a:xfrm>
            <a:off x="9318172" y="6471886"/>
            <a:ext cx="2492828" cy="369332"/>
          </a:xfrm>
          <a:prstGeom prst="rect">
            <a:avLst/>
          </a:prstGeom>
          <a:noFill/>
        </p:spPr>
        <p:txBody>
          <a:bodyPr wrap="square" rtlCol="0">
            <a:spAutoFit/>
          </a:bodyPr>
          <a:lstStyle/>
          <a:p>
            <a:r>
              <a:rPr lang="en-US" dirty="0">
                <a:solidFill>
                  <a:schemeClr val="bg1"/>
                </a:solidFill>
              </a:rPr>
              <a:t>(Sojo </a:t>
            </a:r>
            <a:r>
              <a:rPr lang="en-US" i="1" dirty="0">
                <a:solidFill>
                  <a:schemeClr val="bg1"/>
                </a:solidFill>
              </a:rPr>
              <a:t>et al.</a:t>
            </a:r>
            <a:r>
              <a:rPr lang="en-US" dirty="0">
                <a:solidFill>
                  <a:schemeClr val="bg1"/>
                </a:solidFill>
              </a:rPr>
              <a:t> 2016)</a:t>
            </a:r>
          </a:p>
        </p:txBody>
      </p:sp>
    </p:spTree>
    <p:extLst>
      <p:ext uri="{BB962C8B-B14F-4D97-AF65-F5344CB8AC3E}">
        <p14:creationId xmlns:p14="http://schemas.microsoft.com/office/powerpoint/2010/main" val="42069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75A32BC-CEDA-47C7-8F40-09EC5CA623F3}"/>
              </a:ext>
            </a:extLst>
          </p:cNvPr>
          <p:cNvPicPr>
            <a:picLocks noChangeAspect="1"/>
          </p:cNvPicPr>
          <p:nvPr/>
        </p:nvPicPr>
        <p:blipFill>
          <a:blip r:embed="rId2"/>
          <a:stretch>
            <a:fillRect/>
          </a:stretch>
        </p:blipFill>
        <p:spPr>
          <a:xfrm>
            <a:off x="670478" y="1686056"/>
            <a:ext cx="4552950" cy="3733800"/>
          </a:xfrm>
          <a:prstGeom prst="rect">
            <a:avLst/>
          </a:prstGeom>
        </p:spPr>
      </p:pic>
      <p:sp>
        <p:nvSpPr>
          <p:cNvPr id="5" name="TextBox 4">
            <a:extLst>
              <a:ext uri="{FF2B5EF4-FFF2-40B4-BE49-F238E27FC236}">
                <a16:creationId xmlns:a16="http://schemas.microsoft.com/office/drawing/2014/main" id="{A0AE71F0-2895-463E-8F24-8F5D0D7A298F}"/>
              </a:ext>
            </a:extLst>
          </p:cNvPr>
          <p:cNvSpPr txBox="1"/>
          <p:nvPr/>
        </p:nvSpPr>
        <p:spPr>
          <a:xfrm>
            <a:off x="5365102" y="1686056"/>
            <a:ext cx="5523722" cy="2031325"/>
          </a:xfrm>
          <a:prstGeom prst="rect">
            <a:avLst/>
          </a:prstGeom>
          <a:noFill/>
        </p:spPr>
        <p:txBody>
          <a:bodyPr wrap="square" rtlCol="0">
            <a:spAutoFit/>
          </a:bodyPr>
          <a:lstStyle/>
          <a:p>
            <a:r>
              <a:rPr lang="en-US" dirty="0">
                <a:solidFill>
                  <a:schemeClr val="bg1"/>
                </a:solidFill>
              </a:rPr>
              <a:t>A leaky barrier allows for a continuous proton flow</a:t>
            </a:r>
          </a:p>
          <a:p>
            <a:endParaRPr lang="en-US" dirty="0">
              <a:solidFill>
                <a:schemeClr val="bg1"/>
              </a:solidFill>
            </a:endParaRPr>
          </a:p>
          <a:p>
            <a:r>
              <a:rPr lang="en-US" dirty="0">
                <a:solidFill>
                  <a:schemeClr val="bg1"/>
                </a:solidFill>
              </a:rPr>
              <a:t>Problem: At this point, anything that makes the membrane less permeable will kill this energy flow.</a:t>
            </a:r>
          </a:p>
          <a:p>
            <a:endParaRPr lang="en-US" dirty="0">
              <a:solidFill>
                <a:schemeClr val="bg1"/>
              </a:solidFill>
            </a:endParaRPr>
          </a:p>
          <a:p>
            <a:r>
              <a:rPr lang="en-US" dirty="0">
                <a:solidFill>
                  <a:schemeClr val="bg1"/>
                </a:solidFill>
              </a:rPr>
              <a:t>How did ion-impermeable membranes evolve? We’ll get to that.</a:t>
            </a:r>
          </a:p>
        </p:txBody>
      </p:sp>
      <p:sp>
        <p:nvSpPr>
          <p:cNvPr id="6" name="TextBox 5">
            <a:extLst>
              <a:ext uri="{FF2B5EF4-FFF2-40B4-BE49-F238E27FC236}">
                <a16:creationId xmlns:a16="http://schemas.microsoft.com/office/drawing/2014/main" id="{EC3B96C6-51A5-4B7A-AF7F-E15FDB132870}"/>
              </a:ext>
            </a:extLst>
          </p:cNvPr>
          <p:cNvSpPr txBox="1"/>
          <p:nvPr/>
        </p:nvSpPr>
        <p:spPr>
          <a:xfrm>
            <a:off x="9318172" y="6471886"/>
            <a:ext cx="2492828" cy="369332"/>
          </a:xfrm>
          <a:prstGeom prst="rect">
            <a:avLst/>
          </a:prstGeom>
          <a:noFill/>
        </p:spPr>
        <p:txBody>
          <a:bodyPr wrap="square" rtlCol="0">
            <a:spAutoFit/>
          </a:bodyPr>
          <a:lstStyle/>
          <a:p>
            <a:r>
              <a:rPr lang="en-US" dirty="0">
                <a:solidFill>
                  <a:schemeClr val="bg1"/>
                </a:solidFill>
              </a:rPr>
              <a:t>(Sojo </a:t>
            </a:r>
            <a:r>
              <a:rPr lang="en-US" i="1" dirty="0">
                <a:solidFill>
                  <a:schemeClr val="bg1"/>
                </a:solidFill>
              </a:rPr>
              <a:t>et al.</a:t>
            </a:r>
            <a:r>
              <a:rPr lang="en-US" dirty="0">
                <a:solidFill>
                  <a:schemeClr val="bg1"/>
                </a:solidFill>
              </a:rPr>
              <a:t> 2016)</a:t>
            </a:r>
          </a:p>
        </p:txBody>
      </p:sp>
    </p:spTree>
    <p:extLst>
      <p:ext uri="{BB962C8B-B14F-4D97-AF65-F5344CB8AC3E}">
        <p14:creationId xmlns:p14="http://schemas.microsoft.com/office/powerpoint/2010/main" val="10947211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010D66C-AAA4-4A63-AF7F-E5DF342FDA36}"/>
              </a:ext>
            </a:extLst>
          </p:cNvPr>
          <p:cNvSpPr/>
          <p:nvPr/>
        </p:nvSpPr>
        <p:spPr>
          <a:xfrm>
            <a:off x="0" y="1371600"/>
            <a:ext cx="12192000" cy="33123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4FC2F9-85E3-4E19-95BB-72E282277C1E}"/>
              </a:ext>
            </a:extLst>
          </p:cNvPr>
          <p:cNvSpPr>
            <a:spLocks noGrp="1"/>
          </p:cNvSpPr>
          <p:nvPr>
            <p:ph type="title"/>
          </p:nvPr>
        </p:nvSpPr>
        <p:spPr/>
        <p:txBody>
          <a:bodyPr>
            <a:normAutofit/>
          </a:bodyPr>
          <a:lstStyle/>
          <a:p>
            <a:r>
              <a:rPr lang="en-US" sz="2800" dirty="0">
                <a:solidFill>
                  <a:schemeClr val="bg1"/>
                </a:solidFill>
              </a:rPr>
              <a:t>The Invention of Ion Pumping</a:t>
            </a:r>
          </a:p>
        </p:txBody>
      </p:sp>
      <p:pic>
        <p:nvPicPr>
          <p:cNvPr id="5" name="Picture 4">
            <a:extLst>
              <a:ext uri="{FF2B5EF4-FFF2-40B4-BE49-F238E27FC236}">
                <a16:creationId xmlns:a16="http://schemas.microsoft.com/office/drawing/2014/main" id="{B72B788C-3541-4112-8B24-0C1A852BF26E}"/>
              </a:ext>
            </a:extLst>
          </p:cNvPr>
          <p:cNvPicPr>
            <a:picLocks noChangeAspect="1"/>
          </p:cNvPicPr>
          <p:nvPr/>
        </p:nvPicPr>
        <p:blipFill rotWithShape="1">
          <a:blip r:embed="rId2"/>
          <a:srcRect r="64361"/>
          <a:stretch/>
        </p:blipFill>
        <p:spPr>
          <a:xfrm>
            <a:off x="961831" y="1858640"/>
            <a:ext cx="2371531" cy="2593154"/>
          </a:xfrm>
          <a:prstGeom prst="rect">
            <a:avLst/>
          </a:prstGeom>
          <a:ln w="127000">
            <a:solidFill>
              <a:schemeClr val="accent1">
                <a:shade val="50000"/>
              </a:schemeClr>
            </a:solidFill>
          </a:ln>
        </p:spPr>
      </p:pic>
      <p:pic>
        <p:nvPicPr>
          <p:cNvPr id="6" name="Picture 5">
            <a:extLst>
              <a:ext uri="{FF2B5EF4-FFF2-40B4-BE49-F238E27FC236}">
                <a16:creationId xmlns:a16="http://schemas.microsoft.com/office/drawing/2014/main" id="{77D96A6D-EBE5-45D8-B35C-2D7FA62DC107}"/>
              </a:ext>
            </a:extLst>
          </p:cNvPr>
          <p:cNvPicPr>
            <a:picLocks noChangeAspect="1"/>
          </p:cNvPicPr>
          <p:nvPr/>
        </p:nvPicPr>
        <p:blipFill rotWithShape="1">
          <a:blip r:embed="rId2"/>
          <a:srcRect l="36294"/>
          <a:stretch/>
        </p:blipFill>
        <p:spPr>
          <a:xfrm>
            <a:off x="6544259" y="1843182"/>
            <a:ext cx="4289749" cy="2624070"/>
          </a:xfrm>
          <a:prstGeom prst="rect">
            <a:avLst/>
          </a:prstGeom>
          <a:ln w="127000">
            <a:solidFill>
              <a:schemeClr val="accent1"/>
            </a:solidFill>
          </a:ln>
        </p:spPr>
      </p:pic>
      <p:cxnSp>
        <p:nvCxnSpPr>
          <p:cNvPr id="8" name="Straight Arrow Connector 7">
            <a:extLst>
              <a:ext uri="{FF2B5EF4-FFF2-40B4-BE49-F238E27FC236}">
                <a16:creationId xmlns:a16="http://schemas.microsoft.com/office/drawing/2014/main" id="{292A7EAF-19C2-4C64-B6E6-DBCC6CE7619B}"/>
              </a:ext>
            </a:extLst>
          </p:cNvPr>
          <p:cNvCxnSpPr>
            <a:cxnSpLocks/>
          </p:cNvCxnSpPr>
          <p:nvPr/>
        </p:nvCxnSpPr>
        <p:spPr>
          <a:xfrm>
            <a:off x="3902529" y="3108008"/>
            <a:ext cx="2069062" cy="0"/>
          </a:xfrm>
          <a:prstGeom prst="straightConnector1">
            <a:avLst/>
          </a:prstGeom>
          <a:ln w="3810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5AE1DEF1-2FB1-44BB-B838-3ABB5AB7C44F}"/>
              </a:ext>
            </a:extLst>
          </p:cNvPr>
          <p:cNvSpPr txBox="1"/>
          <p:nvPr/>
        </p:nvSpPr>
        <p:spPr>
          <a:xfrm>
            <a:off x="768222" y="4587070"/>
            <a:ext cx="2565140" cy="1754326"/>
          </a:xfrm>
          <a:prstGeom prst="rect">
            <a:avLst/>
          </a:prstGeom>
          <a:noFill/>
        </p:spPr>
        <p:txBody>
          <a:bodyPr wrap="square" rtlCol="0">
            <a:spAutoFit/>
          </a:bodyPr>
          <a:lstStyle/>
          <a:p>
            <a:r>
              <a:rPr lang="en-US" dirty="0">
                <a:solidFill>
                  <a:schemeClr val="bg1"/>
                </a:solidFill>
              </a:rPr>
              <a:t>At a hydrothermal vent, a leaky membrane allows a cell to establish a ferredoxin energy currency and a primitive carbon metabolism</a:t>
            </a:r>
          </a:p>
        </p:txBody>
      </p:sp>
      <p:sp>
        <p:nvSpPr>
          <p:cNvPr id="12" name="TextBox 11">
            <a:extLst>
              <a:ext uri="{FF2B5EF4-FFF2-40B4-BE49-F238E27FC236}">
                <a16:creationId xmlns:a16="http://schemas.microsoft.com/office/drawing/2014/main" id="{E3F8FDAA-6999-4C88-80A6-B856408493BF}"/>
              </a:ext>
            </a:extLst>
          </p:cNvPr>
          <p:cNvSpPr txBox="1"/>
          <p:nvPr/>
        </p:nvSpPr>
        <p:spPr>
          <a:xfrm>
            <a:off x="3872981" y="4652936"/>
            <a:ext cx="2371530" cy="1200329"/>
          </a:xfrm>
          <a:prstGeom prst="rect">
            <a:avLst/>
          </a:prstGeom>
          <a:noFill/>
        </p:spPr>
        <p:txBody>
          <a:bodyPr wrap="square" rtlCol="0">
            <a:spAutoFit/>
          </a:bodyPr>
          <a:lstStyle/>
          <a:p>
            <a:r>
              <a:rPr lang="en-US" dirty="0">
                <a:solidFill>
                  <a:schemeClr val="bg1"/>
                </a:solidFill>
              </a:rPr>
              <a:t>Ion pumping provides an immediate metabolic advantage at a hydrothermal vent</a:t>
            </a:r>
          </a:p>
        </p:txBody>
      </p:sp>
      <p:sp>
        <p:nvSpPr>
          <p:cNvPr id="13" name="TextBox 12">
            <a:extLst>
              <a:ext uri="{FF2B5EF4-FFF2-40B4-BE49-F238E27FC236}">
                <a16:creationId xmlns:a16="http://schemas.microsoft.com/office/drawing/2014/main" id="{DF14AA28-2F18-4116-A360-551E91F33733}"/>
              </a:ext>
            </a:extLst>
          </p:cNvPr>
          <p:cNvSpPr txBox="1"/>
          <p:nvPr/>
        </p:nvSpPr>
        <p:spPr>
          <a:xfrm>
            <a:off x="6480501" y="4683967"/>
            <a:ext cx="4501630" cy="1477328"/>
          </a:xfrm>
          <a:prstGeom prst="rect">
            <a:avLst/>
          </a:prstGeom>
          <a:noFill/>
        </p:spPr>
        <p:txBody>
          <a:bodyPr wrap="square" rtlCol="0">
            <a:spAutoFit/>
          </a:bodyPr>
          <a:lstStyle/>
          <a:p>
            <a:r>
              <a:rPr lang="en-US" dirty="0">
                <a:solidFill>
                  <a:schemeClr val="bg1"/>
                </a:solidFill>
              </a:rPr>
              <a:t>Ion pumping, now established, allows the evolution of a non-leaky membrane, independent vesicles, more complex metabolism, invention of methanogenesis and acetogenesis</a:t>
            </a:r>
          </a:p>
        </p:txBody>
      </p:sp>
      <p:sp>
        <p:nvSpPr>
          <p:cNvPr id="14" name="TextBox 13">
            <a:extLst>
              <a:ext uri="{FF2B5EF4-FFF2-40B4-BE49-F238E27FC236}">
                <a16:creationId xmlns:a16="http://schemas.microsoft.com/office/drawing/2014/main" id="{1A3D7ACF-E687-441F-9C3D-1C4EF229C155}"/>
              </a:ext>
            </a:extLst>
          </p:cNvPr>
          <p:cNvSpPr txBox="1"/>
          <p:nvPr/>
        </p:nvSpPr>
        <p:spPr>
          <a:xfrm>
            <a:off x="9318172" y="6471886"/>
            <a:ext cx="2492828" cy="369332"/>
          </a:xfrm>
          <a:prstGeom prst="rect">
            <a:avLst/>
          </a:prstGeom>
          <a:noFill/>
        </p:spPr>
        <p:txBody>
          <a:bodyPr wrap="square" rtlCol="0">
            <a:spAutoFit/>
          </a:bodyPr>
          <a:lstStyle/>
          <a:p>
            <a:r>
              <a:rPr lang="en-US" dirty="0">
                <a:solidFill>
                  <a:schemeClr val="bg1"/>
                </a:solidFill>
              </a:rPr>
              <a:t>(Sojo </a:t>
            </a:r>
            <a:r>
              <a:rPr lang="en-US" i="1" dirty="0">
                <a:solidFill>
                  <a:schemeClr val="bg1"/>
                </a:solidFill>
              </a:rPr>
              <a:t>et al.</a:t>
            </a:r>
            <a:r>
              <a:rPr lang="en-US" dirty="0">
                <a:solidFill>
                  <a:schemeClr val="bg1"/>
                </a:solidFill>
              </a:rPr>
              <a:t> 2016)</a:t>
            </a:r>
          </a:p>
        </p:txBody>
      </p:sp>
      <p:sp>
        <p:nvSpPr>
          <p:cNvPr id="11" name="Content Placeholder 10">
            <a:extLst>
              <a:ext uri="{FF2B5EF4-FFF2-40B4-BE49-F238E27FC236}">
                <a16:creationId xmlns:a16="http://schemas.microsoft.com/office/drawing/2014/main" id="{52724706-097B-4072-92D7-A83063FF86F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78485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B0FB99-F29A-4666-9651-336CF59B34EF}"/>
              </a:ext>
            </a:extLst>
          </p:cNvPr>
          <p:cNvSpPr>
            <a:spLocks noGrp="1"/>
          </p:cNvSpPr>
          <p:nvPr>
            <p:ph type="title"/>
          </p:nvPr>
        </p:nvSpPr>
        <p:spPr/>
        <p:txBody>
          <a:bodyPr>
            <a:normAutofit/>
          </a:bodyPr>
          <a:lstStyle/>
          <a:p>
            <a:r>
              <a:rPr lang="en-US" dirty="0">
                <a:solidFill>
                  <a:schemeClr val="bg1"/>
                </a:solidFill>
              </a:rPr>
              <a:t>So where did those proteins come from?</a:t>
            </a:r>
          </a:p>
        </p:txBody>
      </p:sp>
      <p:sp>
        <p:nvSpPr>
          <p:cNvPr id="4" name="Content Placeholder 2">
            <a:extLst>
              <a:ext uri="{FF2B5EF4-FFF2-40B4-BE49-F238E27FC236}">
                <a16:creationId xmlns:a16="http://schemas.microsoft.com/office/drawing/2014/main" id="{5C15C00F-038B-410C-A005-59C2E41E89EB}"/>
              </a:ext>
            </a:extLst>
          </p:cNvPr>
          <p:cNvSpPr>
            <a:spLocks noGrp="1"/>
          </p:cNvSpPr>
          <p:nvPr>
            <p:ph idx="1"/>
          </p:nvPr>
        </p:nvSpPr>
        <p:spPr>
          <a:xfrm>
            <a:off x="838200" y="1825625"/>
            <a:ext cx="10515600" cy="4351338"/>
          </a:xfrm>
        </p:spPr>
        <p:txBody>
          <a:bodyPr>
            <a:normAutofit lnSpcReduction="10000"/>
          </a:bodyPr>
          <a:lstStyle/>
          <a:p>
            <a:pPr marL="0" indent="0">
              <a:buNone/>
            </a:pPr>
            <a:r>
              <a:rPr lang="en-US" dirty="0">
                <a:solidFill>
                  <a:schemeClr val="bg1"/>
                </a:solidFill>
              </a:rPr>
              <a:t>There is evidence that the building blocks of life, lipids, nucleic acids, amino acids, can naturally accumulate at high concentrations in these kinds of vents</a:t>
            </a:r>
          </a:p>
          <a:p>
            <a:pPr marL="0" indent="0">
              <a:buNone/>
            </a:pPr>
            <a:endParaRPr lang="en-US" dirty="0">
              <a:solidFill>
                <a:schemeClr val="bg1"/>
              </a:solidFill>
            </a:endParaRPr>
          </a:p>
          <a:p>
            <a:pPr marL="0" indent="0">
              <a:buNone/>
            </a:pPr>
            <a:r>
              <a:rPr lang="en-US" dirty="0">
                <a:solidFill>
                  <a:schemeClr val="bg1"/>
                </a:solidFill>
              </a:rPr>
              <a:t>The metabolism-first hypothesis says that proteins and nucleic acids arrived, but only AFTER an energy flow was established, to function as CATALYSTS to enhance a pre-established geological energy flow.</a:t>
            </a:r>
          </a:p>
          <a:p>
            <a:pPr marL="0" indent="0">
              <a:buNone/>
            </a:pPr>
            <a:endParaRPr lang="en-US" dirty="0">
              <a:solidFill>
                <a:schemeClr val="bg1"/>
              </a:solidFill>
            </a:endParaRPr>
          </a:p>
          <a:p>
            <a:pPr marL="0" indent="0">
              <a:buNone/>
            </a:pPr>
            <a:r>
              <a:rPr lang="en-US" dirty="0">
                <a:solidFill>
                  <a:schemeClr val="bg1"/>
                </a:solidFill>
              </a:rPr>
              <a:t>For example, ferredoxin proteins are an improved version of the naturally-occurring mineral surfaces that mediate electron transfer</a:t>
            </a:r>
          </a:p>
          <a:p>
            <a:pPr marL="0" indent="0">
              <a:buNone/>
            </a:pPr>
            <a:endParaRPr lang="en-US" dirty="0">
              <a:solidFill>
                <a:schemeClr val="bg1"/>
              </a:solidFill>
            </a:endParaRPr>
          </a:p>
          <a:p>
            <a:pPr marL="0" indent="0">
              <a:buNone/>
            </a:pPr>
            <a:endParaRPr lang="en-US" dirty="0">
              <a:solidFill>
                <a:schemeClr val="bg1"/>
              </a:solidFill>
            </a:endParaRPr>
          </a:p>
        </p:txBody>
      </p:sp>
    </p:spTree>
    <p:extLst>
      <p:ext uri="{BB962C8B-B14F-4D97-AF65-F5344CB8AC3E}">
        <p14:creationId xmlns:p14="http://schemas.microsoft.com/office/powerpoint/2010/main" val="21381436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83817-8DC1-4208-8FF0-013A8357EC6B}"/>
              </a:ext>
            </a:extLst>
          </p:cNvPr>
          <p:cNvSpPr>
            <a:spLocks noGrp="1"/>
          </p:cNvSpPr>
          <p:nvPr>
            <p:ph type="title"/>
          </p:nvPr>
        </p:nvSpPr>
        <p:spPr/>
        <p:txBody>
          <a:bodyPr/>
          <a:lstStyle/>
          <a:p>
            <a:r>
              <a:rPr lang="en-US" dirty="0">
                <a:solidFill>
                  <a:schemeClr val="bg1"/>
                </a:solidFill>
              </a:rPr>
              <a:t>Big picture – benefits of this theory</a:t>
            </a:r>
          </a:p>
        </p:txBody>
      </p:sp>
      <p:sp>
        <p:nvSpPr>
          <p:cNvPr id="3" name="Content Placeholder 2">
            <a:extLst>
              <a:ext uri="{FF2B5EF4-FFF2-40B4-BE49-F238E27FC236}">
                <a16:creationId xmlns:a16="http://schemas.microsoft.com/office/drawing/2014/main" id="{3604D5FE-DFD2-42B6-AB59-CBA78EC142B3}"/>
              </a:ext>
            </a:extLst>
          </p:cNvPr>
          <p:cNvSpPr>
            <a:spLocks noGrp="1"/>
          </p:cNvSpPr>
          <p:nvPr>
            <p:ph idx="1"/>
          </p:nvPr>
        </p:nvSpPr>
        <p:spPr/>
        <p:txBody>
          <a:bodyPr>
            <a:normAutofit/>
          </a:bodyPr>
          <a:lstStyle/>
          <a:p>
            <a:r>
              <a:rPr lang="en-US" dirty="0">
                <a:solidFill>
                  <a:schemeClr val="bg1"/>
                </a:solidFill>
              </a:rPr>
              <a:t>Proposes that life started in conditions somewhat similar in chemistry (temperature, pH) to modern life.</a:t>
            </a:r>
          </a:p>
          <a:p>
            <a:r>
              <a:rPr lang="en-US" dirty="0">
                <a:solidFill>
                  <a:schemeClr val="bg1"/>
                </a:solidFill>
              </a:rPr>
              <a:t>Does not require any “exotic” metabolisms that use UV radiation, cyanide, lightening</a:t>
            </a:r>
            <a:r>
              <a:rPr lang="en-US">
                <a:solidFill>
                  <a:schemeClr val="bg1"/>
                </a:solidFill>
              </a:rPr>
              <a:t>, volcanoes, CO </a:t>
            </a:r>
            <a:r>
              <a:rPr lang="en-US" dirty="0">
                <a:solidFill>
                  <a:schemeClr val="bg1"/>
                </a:solidFill>
              </a:rPr>
              <a:t>as a source for carbon fixation, etc.</a:t>
            </a:r>
          </a:p>
          <a:p>
            <a:r>
              <a:rPr lang="en-US" dirty="0">
                <a:solidFill>
                  <a:schemeClr val="bg1"/>
                </a:solidFill>
              </a:rPr>
              <a:t>Provides an explanation for the membrane differences between eubacteria and archaea</a:t>
            </a:r>
          </a:p>
          <a:p>
            <a:r>
              <a:rPr lang="en-US" dirty="0">
                <a:solidFill>
                  <a:schemeClr val="bg1"/>
                </a:solidFill>
              </a:rPr>
              <a:t>Employs natural selection (as opposed to random spontaneous generation) to explain the invention of RNA, protein, genetic material</a:t>
            </a:r>
          </a:p>
        </p:txBody>
      </p:sp>
    </p:spTree>
    <p:extLst>
      <p:ext uri="{BB962C8B-B14F-4D97-AF65-F5344CB8AC3E}">
        <p14:creationId xmlns:p14="http://schemas.microsoft.com/office/powerpoint/2010/main" val="22594951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 map&#10;&#10;Description automatically generated">
            <a:extLst>
              <a:ext uri="{FF2B5EF4-FFF2-40B4-BE49-F238E27FC236}">
                <a16:creationId xmlns:a16="http://schemas.microsoft.com/office/drawing/2014/main" id="{8C864802-5B5C-4B20-AC36-2CD02644A0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6587" y="0"/>
            <a:ext cx="4679232" cy="6858000"/>
          </a:xfrm>
          <a:prstGeom prst="rect">
            <a:avLst/>
          </a:prstGeom>
        </p:spPr>
      </p:pic>
      <p:sp>
        <p:nvSpPr>
          <p:cNvPr id="7" name="TextBox 6">
            <a:extLst>
              <a:ext uri="{FF2B5EF4-FFF2-40B4-BE49-F238E27FC236}">
                <a16:creationId xmlns:a16="http://schemas.microsoft.com/office/drawing/2014/main" id="{2D5396E3-8036-43A2-8EE9-22E5761ABBB2}"/>
              </a:ext>
            </a:extLst>
          </p:cNvPr>
          <p:cNvSpPr txBox="1"/>
          <p:nvPr/>
        </p:nvSpPr>
        <p:spPr>
          <a:xfrm>
            <a:off x="662472" y="765418"/>
            <a:ext cx="5433527" cy="3693319"/>
          </a:xfrm>
          <a:prstGeom prst="rect">
            <a:avLst/>
          </a:prstGeom>
          <a:noFill/>
        </p:spPr>
        <p:txBody>
          <a:bodyPr wrap="square" rtlCol="0">
            <a:spAutoFit/>
          </a:bodyPr>
          <a:lstStyle/>
          <a:p>
            <a:r>
              <a:rPr lang="en-US" dirty="0">
                <a:solidFill>
                  <a:schemeClr val="bg1"/>
                </a:solidFill>
              </a:rPr>
              <a:t>Driven by serpentinization, not magma as in “black smoker” hydrothermal vents. Not volcanic.</a:t>
            </a:r>
          </a:p>
          <a:p>
            <a:endParaRPr lang="en-US" dirty="0">
              <a:solidFill>
                <a:schemeClr val="bg1"/>
              </a:solidFill>
            </a:endParaRPr>
          </a:p>
          <a:p>
            <a:r>
              <a:rPr lang="en-US" dirty="0">
                <a:solidFill>
                  <a:schemeClr val="bg1"/>
                </a:solidFill>
              </a:rPr>
              <a:t>Stable and long-lasting – up to 300,000 years by some estimates.</a:t>
            </a:r>
          </a:p>
          <a:p>
            <a:endParaRPr lang="en-US" dirty="0">
              <a:solidFill>
                <a:schemeClr val="bg1"/>
              </a:solidFill>
            </a:endParaRPr>
          </a:p>
          <a:p>
            <a:r>
              <a:rPr lang="en-US" dirty="0">
                <a:solidFill>
                  <a:schemeClr val="bg1"/>
                </a:solidFill>
              </a:rPr>
              <a:t>Hydrothermal fluid is warm (up to 42C vs ocean 24C), and alkaline (pH11 vs ocean pH 8.5). Also some hydrogen, methane, </a:t>
            </a:r>
            <a:r>
              <a:rPr lang="en-US" dirty="0" err="1">
                <a:solidFill>
                  <a:schemeClr val="bg1"/>
                </a:solidFill>
              </a:rPr>
              <a:t>formate</a:t>
            </a:r>
            <a:r>
              <a:rPr lang="en-US" dirty="0">
                <a:solidFill>
                  <a:schemeClr val="bg1"/>
                </a:solidFill>
              </a:rPr>
              <a:t>.</a:t>
            </a:r>
          </a:p>
          <a:p>
            <a:endParaRPr lang="en-US" dirty="0">
              <a:solidFill>
                <a:schemeClr val="bg1"/>
              </a:solidFill>
            </a:endParaRPr>
          </a:p>
          <a:p>
            <a:r>
              <a:rPr lang="it-IT" dirty="0">
                <a:solidFill>
                  <a:schemeClr val="bg1"/>
                </a:solidFill>
              </a:rPr>
              <a:t>Towers made from deposits of calcite (CaCO3), aragonite (CaCO3), and brucite (Mg(OH)2).</a:t>
            </a:r>
            <a:endParaRPr lang="en-US" dirty="0">
              <a:solidFill>
                <a:schemeClr val="bg1"/>
              </a:solidFill>
            </a:endParaRPr>
          </a:p>
          <a:p>
            <a:endParaRPr lang="en-US" dirty="0">
              <a:solidFill>
                <a:schemeClr val="bg1"/>
              </a:solidFill>
            </a:endParaRPr>
          </a:p>
        </p:txBody>
      </p:sp>
      <p:pic>
        <p:nvPicPr>
          <p:cNvPr id="10" name="Picture 9" descr="A picture containing text, map&#10;&#10;Description automatically generated">
            <a:extLst>
              <a:ext uri="{FF2B5EF4-FFF2-40B4-BE49-F238E27FC236}">
                <a16:creationId xmlns:a16="http://schemas.microsoft.com/office/drawing/2014/main" id="{F44BBD13-CDA0-47EC-856D-D9CA7CC8A5E5}"/>
              </a:ext>
            </a:extLst>
          </p:cNvPr>
          <p:cNvPicPr>
            <a:picLocks noChangeAspect="1"/>
          </p:cNvPicPr>
          <p:nvPr/>
        </p:nvPicPr>
        <p:blipFill rotWithShape="1">
          <a:blip r:embed="rId3">
            <a:extLst>
              <a:ext uri="{28A0092B-C50C-407E-A947-70E740481C1C}">
                <a14:useLocalDpi xmlns:a14="http://schemas.microsoft.com/office/drawing/2010/main" val="0"/>
              </a:ext>
            </a:extLst>
          </a:blip>
          <a:srcRect t="86122"/>
          <a:stretch/>
        </p:blipFill>
        <p:spPr>
          <a:xfrm>
            <a:off x="3463086" y="4931230"/>
            <a:ext cx="8578599" cy="1744825"/>
          </a:xfrm>
          <a:prstGeom prst="rect">
            <a:avLst/>
          </a:prstGeom>
          <a:ln w="63500">
            <a:solidFill>
              <a:schemeClr val="bg1"/>
            </a:solidFill>
          </a:ln>
        </p:spPr>
      </p:pic>
      <p:pic>
        <p:nvPicPr>
          <p:cNvPr id="11" name="Picture 10" descr="A picture containing text, map&#10;&#10;Description automatically generated">
            <a:extLst>
              <a:ext uri="{FF2B5EF4-FFF2-40B4-BE49-F238E27FC236}">
                <a16:creationId xmlns:a16="http://schemas.microsoft.com/office/drawing/2014/main" id="{D6D67F64-21B4-486C-87F7-5F488505FEEF}"/>
              </a:ext>
            </a:extLst>
          </p:cNvPr>
          <p:cNvPicPr>
            <a:picLocks noChangeAspect="1"/>
          </p:cNvPicPr>
          <p:nvPr/>
        </p:nvPicPr>
        <p:blipFill rotWithShape="1">
          <a:blip r:embed="rId3">
            <a:extLst>
              <a:ext uri="{28A0092B-C50C-407E-A947-70E740481C1C}">
                <a14:useLocalDpi xmlns:a14="http://schemas.microsoft.com/office/drawing/2010/main" val="0"/>
              </a:ext>
            </a:extLst>
          </a:blip>
          <a:srcRect b="85714"/>
          <a:stretch/>
        </p:blipFill>
        <p:spPr>
          <a:xfrm>
            <a:off x="3379236" y="291578"/>
            <a:ext cx="8578599" cy="1796144"/>
          </a:xfrm>
          <a:prstGeom prst="rect">
            <a:avLst/>
          </a:prstGeom>
          <a:ln w="63500">
            <a:solidFill>
              <a:schemeClr val="bg1"/>
            </a:solidFill>
          </a:ln>
        </p:spPr>
      </p:pic>
      <p:sp>
        <p:nvSpPr>
          <p:cNvPr id="2" name="TextBox 1">
            <a:extLst>
              <a:ext uri="{FF2B5EF4-FFF2-40B4-BE49-F238E27FC236}">
                <a16:creationId xmlns:a16="http://schemas.microsoft.com/office/drawing/2014/main" id="{21664AE4-4787-4FEC-B6D1-C7283FBA683B}"/>
              </a:ext>
            </a:extLst>
          </p:cNvPr>
          <p:cNvSpPr txBox="1"/>
          <p:nvPr/>
        </p:nvSpPr>
        <p:spPr>
          <a:xfrm>
            <a:off x="662473" y="6374613"/>
            <a:ext cx="5704114" cy="261610"/>
          </a:xfrm>
          <a:prstGeom prst="rect">
            <a:avLst/>
          </a:prstGeom>
          <a:noFill/>
        </p:spPr>
        <p:txBody>
          <a:bodyPr wrap="square" rtlCol="0">
            <a:spAutoFit/>
          </a:bodyPr>
          <a:lstStyle/>
          <a:p>
            <a:r>
              <a:rPr lang="en-US" sz="1100" dirty="0">
                <a:solidFill>
                  <a:schemeClr val="bg1"/>
                </a:solidFill>
              </a:rPr>
              <a:t>Image source: </a:t>
            </a:r>
            <a:r>
              <a:rPr lang="en-US" sz="1100" dirty="0">
                <a:solidFill>
                  <a:schemeClr val="bg1"/>
                </a:solidFill>
                <a:hlinkClick r:id="rId4">
                  <a:extLst>
                    <a:ext uri="{A12FA001-AC4F-418D-AE19-62706E023703}">
                      <ahyp:hlinkClr xmlns:ahyp="http://schemas.microsoft.com/office/drawing/2018/hyperlinkcolor" val="tx"/>
                    </a:ext>
                  </a:extLst>
                </a:hlinkClick>
              </a:rPr>
              <a:t>https://www.frontiersin.org/articles/10.3389/fmicb.2015.00857/full</a:t>
            </a:r>
            <a:endParaRPr lang="en-US" sz="1100" dirty="0">
              <a:solidFill>
                <a:schemeClr val="bg1"/>
              </a:solidFill>
            </a:endParaRPr>
          </a:p>
        </p:txBody>
      </p:sp>
    </p:spTree>
    <p:extLst>
      <p:ext uri="{BB962C8B-B14F-4D97-AF65-F5344CB8AC3E}">
        <p14:creationId xmlns:p14="http://schemas.microsoft.com/office/powerpoint/2010/main" val="2417979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498B1-FE97-4239-96AD-9ED7F155CB17}"/>
              </a:ext>
            </a:extLst>
          </p:cNvPr>
          <p:cNvSpPr>
            <a:spLocks noGrp="1"/>
          </p:cNvSpPr>
          <p:nvPr>
            <p:ph type="title"/>
          </p:nvPr>
        </p:nvSpPr>
        <p:spPr/>
        <p:txBody>
          <a:bodyPr/>
          <a:lstStyle/>
          <a:p>
            <a:r>
              <a:rPr lang="en-US" dirty="0">
                <a:solidFill>
                  <a:schemeClr val="bg1"/>
                </a:solidFill>
              </a:rPr>
              <a:t>What makes alkaline vents so important?</a:t>
            </a:r>
          </a:p>
        </p:txBody>
      </p:sp>
      <p:sp>
        <p:nvSpPr>
          <p:cNvPr id="3" name="Content Placeholder 2">
            <a:extLst>
              <a:ext uri="{FF2B5EF4-FFF2-40B4-BE49-F238E27FC236}">
                <a16:creationId xmlns:a16="http://schemas.microsoft.com/office/drawing/2014/main" id="{1AB51C4C-6104-4A2D-B2D9-8DBCC7140B2B}"/>
              </a:ext>
            </a:extLst>
          </p:cNvPr>
          <p:cNvSpPr>
            <a:spLocks noGrp="1"/>
          </p:cNvSpPr>
          <p:nvPr>
            <p:ph idx="1"/>
          </p:nvPr>
        </p:nvSpPr>
        <p:spPr>
          <a:xfrm>
            <a:off x="838200" y="1825625"/>
            <a:ext cx="10515600" cy="1440089"/>
          </a:xfrm>
        </p:spPr>
        <p:txBody>
          <a:bodyPr>
            <a:normAutofit/>
          </a:bodyPr>
          <a:lstStyle/>
          <a:p>
            <a:r>
              <a:rPr lang="en-US" sz="2400" dirty="0">
                <a:solidFill>
                  <a:schemeClr val="bg1"/>
                </a:solidFill>
              </a:rPr>
              <a:t>There is a boundary between the warm, alkaline vent water and the cold, acidic ocean water provides a sustained, consistent far-from-equilibrium condition—something very hard to find!</a:t>
            </a:r>
          </a:p>
        </p:txBody>
      </p:sp>
      <p:sp>
        <p:nvSpPr>
          <p:cNvPr id="4" name="Content Placeholder 2">
            <a:extLst>
              <a:ext uri="{FF2B5EF4-FFF2-40B4-BE49-F238E27FC236}">
                <a16:creationId xmlns:a16="http://schemas.microsoft.com/office/drawing/2014/main" id="{1E2E989B-6B60-4750-B987-C12ACB3C3398}"/>
              </a:ext>
            </a:extLst>
          </p:cNvPr>
          <p:cNvSpPr txBox="1">
            <a:spLocks/>
          </p:cNvSpPr>
          <p:nvPr/>
        </p:nvSpPr>
        <p:spPr>
          <a:xfrm>
            <a:off x="838200" y="2989942"/>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bg1"/>
                </a:solidFill>
              </a:rPr>
              <a:t>Cells are low-entropy, which can only be maintained if counterbalanced by an even larger decrease in enthalpy. The earliest life forms decreased the entropy of the matter around them by harnessing an energy flow.</a:t>
            </a:r>
          </a:p>
        </p:txBody>
      </p:sp>
      <p:sp>
        <p:nvSpPr>
          <p:cNvPr id="5" name="Rectangle 4">
            <a:extLst>
              <a:ext uri="{FF2B5EF4-FFF2-40B4-BE49-F238E27FC236}">
                <a16:creationId xmlns:a16="http://schemas.microsoft.com/office/drawing/2014/main" id="{C3CB9826-8110-4E02-A703-35A47FF933C6}"/>
              </a:ext>
            </a:extLst>
          </p:cNvPr>
          <p:cNvSpPr/>
          <p:nvPr/>
        </p:nvSpPr>
        <p:spPr>
          <a:xfrm>
            <a:off x="957942" y="5569545"/>
            <a:ext cx="10515599" cy="830997"/>
          </a:xfrm>
          <a:prstGeom prst="rect">
            <a:avLst/>
          </a:prstGeom>
        </p:spPr>
        <p:txBody>
          <a:bodyPr wrap="square">
            <a:spAutoFit/>
          </a:bodyPr>
          <a:lstStyle/>
          <a:p>
            <a:r>
              <a:rPr lang="en-US" sz="2400" dirty="0">
                <a:solidFill>
                  <a:schemeClr val="bg1"/>
                </a:solidFill>
              </a:rPr>
              <a:t>Very different from something like a lightning strike in a primordial soup, which is high entropy and does not sustain any kind of disequilibrium. </a:t>
            </a: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60064188-FB5A-45CB-A5F0-C49AFA3EFF8E}"/>
                  </a:ext>
                </a:extLst>
              </p:cNvPr>
              <p:cNvSpPr txBox="1"/>
              <p:nvPr/>
            </p:nvSpPr>
            <p:spPr>
              <a:xfrm>
                <a:off x="1088571" y="4215324"/>
                <a:ext cx="9173029" cy="1107996"/>
              </a:xfrm>
              <a:prstGeom prst="rect">
                <a:avLst/>
              </a:prstGeom>
              <a:noFill/>
            </p:spPr>
            <p:txBody>
              <a:bodyPr wrap="square" rtlCol="0">
                <a:spAutoFit/>
              </a:bodyPr>
              <a:lstStyle/>
              <a:p>
                <a14:m>
                  <m:oMath xmlns:m="http://schemas.openxmlformats.org/officeDocument/2006/math">
                    <m:r>
                      <a:rPr lang="en-US" sz="6600" i="1" smtClean="0">
                        <a:solidFill>
                          <a:srgbClr val="FFC000"/>
                        </a:solidFill>
                        <a:latin typeface="Cambria Math" panose="02040503050406030204" pitchFamily="18" charset="0"/>
                        <a:ea typeface="Cambria Math" panose="02040503050406030204" pitchFamily="18" charset="0"/>
                      </a:rPr>
                      <m:t>∆</m:t>
                    </m:r>
                  </m:oMath>
                </a14:m>
                <a:r>
                  <a:rPr lang="en-US" sz="6600" dirty="0">
                    <a:solidFill>
                      <a:srgbClr val="FFC000"/>
                    </a:solidFill>
                  </a:rPr>
                  <a:t>G = </a:t>
                </a:r>
                <a14:m>
                  <m:oMath xmlns:m="http://schemas.openxmlformats.org/officeDocument/2006/math">
                    <m:r>
                      <a:rPr lang="en-US" sz="6600" i="1">
                        <a:solidFill>
                          <a:srgbClr val="FFC000"/>
                        </a:solidFill>
                        <a:latin typeface="Cambria Math" panose="02040503050406030204" pitchFamily="18" charset="0"/>
                        <a:ea typeface="Cambria Math" panose="02040503050406030204" pitchFamily="18" charset="0"/>
                      </a:rPr>
                      <m:t>∆</m:t>
                    </m:r>
                  </m:oMath>
                </a14:m>
                <a:r>
                  <a:rPr lang="en-US" sz="6600" dirty="0">
                    <a:solidFill>
                      <a:srgbClr val="FFC000"/>
                    </a:solidFill>
                  </a:rPr>
                  <a:t>H -</a:t>
                </a:r>
                <a14:m>
                  <m:oMath xmlns:m="http://schemas.openxmlformats.org/officeDocument/2006/math">
                    <m:r>
                      <a:rPr lang="en-US" sz="6600" b="0" i="1" smtClean="0">
                        <a:solidFill>
                          <a:srgbClr val="FFC000"/>
                        </a:solidFill>
                        <a:latin typeface="Cambria Math" panose="02040503050406030204" pitchFamily="18" charset="0"/>
                      </a:rPr>
                      <m:t>𝑇</m:t>
                    </m:r>
                    <m:r>
                      <a:rPr lang="en-US" sz="6600" i="1">
                        <a:solidFill>
                          <a:srgbClr val="FFC000"/>
                        </a:solidFill>
                        <a:latin typeface="Cambria Math" panose="02040503050406030204" pitchFamily="18" charset="0"/>
                        <a:ea typeface="Cambria Math" panose="02040503050406030204" pitchFamily="18" charset="0"/>
                      </a:rPr>
                      <m:t>∆</m:t>
                    </m:r>
                  </m:oMath>
                </a14:m>
                <a:r>
                  <a:rPr lang="en-US" sz="6600" dirty="0">
                    <a:solidFill>
                      <a:srgbClr val="FFC000"/>
                    </a:solidFill>
                  </a:rPr>
                  <a:t>S</a:t>
                </a:r>
              </a:p>
            </p:txBody>
          </p:sp>
        </mc:Choice>
        <mc:Fallback xmlns="">
          <p:sp>
            <p:nvSpPr>
              <p:cNvPr id="6" name="TextBox 5">
                <a:extLst>
                  <a:ext uri="{FF2B5EF4-FFF2-40B4-BE49-F238E27FC236}">
                    <a16:creationId xmlns:a16="http://schemas.microsoft.com/office/drawing/2014/main" id="{60064188-FB5A-45CB-A5F0-C49AFA3EFF8E}"/>
                  </a:ext>
                </a:extLst>
              </p:cNvPr>
              <p:cNvSpPr txBox="1">
                <a:spLocks noRot="1" noChangeAspect="1" noMove="1" noResize="1" noEditPoints="1" noAdjustHandles="1" noChangeArrowheads="1" noChangeShapeType="1" noTextEdit="1"/>
              </p:cNvSpPr>
              <p:nvPr/>
            </p:nvSpPr>
            <p:spPr>
              <a:xfrm>
                <a:off x="1088571" y="4215324"/>
                <a:ext cx="9173029" cy="1107996"/>
              </a:xfrm>
              <a:prstGeom prst="rect">
                <a:avLst/>
              </a:prstGeom>
              <a:blipFill>
                <a:blip r:embed="rId2"/>
                <a:stretch>
                  <a:fillRect t="-18681" b="-41209"/>
                </a:stretch>
              </a:blipFill>
            </p:spPr>
            <p:txBody>
              <a:bodyPr/>
              <a:lstStyle/>
              <a:p>
                <a:r>
                  <a:rPr lang="en-US">
                    <a:noFill/>
                  </a:rPr>
                  <a:t> </a:t>
                </a:r>
              </a:p>
            </p:txBody>
          </p:sp>
        </mc:Fallback>
      </mc:AlternateContent>
    </p:spTree>
    <p:extLst>
      <p:ext uri="{BB962C8B-B14F-4D97-AF65-F5344CB8AC3E}">
        <p14:creationId xmlns:p14="http://schemas.microsoft.com/office/powerpoint/2010/main" val="2616768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8F04A676-55BC-4B17-953B-E14E63343E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926771"/>
            <a:ext cx="12192000" cy="1819953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E336DD9-1C32-47E3-BA56-B53806781396}"/>
              </a:ext>
            </a:extLst>
          </p:cNvPr>
          <p:cNvSpPr txBox="1"/>
          <p:nvPr/>
        </p:nvSpPr>
        <p:spPr>
          <a:xfrm>
            <a:off x="473528" y="342900"/>
            <a:ext cx="8129296" cy="1446550"/>
          </a:xfrm>
          <a:prstGeom prst="rect">
            <a:avLst/>
          </a:prstGeom>
          <a:noFill/>
        </p:spPr>
        <p:txBody>
          <a:bodyPr wrap="square" rtlCol="0">
            <a:spAutoFit/>
          </a:bodyPr>
          <a:lstStyle/>
          <a:p>
            <a:r>
              <a:rPr lang="en-US" sz="4400" dirty="0">
                <a:solidFill>
                  <a:schemeClr val="bg1"/>
                </a:solidFill>
                <a:latin typeface="Abadi Extra Light" panose="020B0204020104020204" pitchFamily="34" charset="0"/>
              </a:rPr>
              <a:t>We don’t have to go back in time—these conditions are still here</a:t>
            </a:r>
          </a:p>
        </p:txBody>
      </p:sp>
      <p:sp>
        <p:nvSpPr>
          <p:cNvPr id="6" name="TextBox 5">
            <a:extLst>
              <a:ext uri="{FF2B5EF4-FFF2-40B4-BE49-F238E27FC236}">
                <a16:creationId xmlns:a16="http://schemas.microsoft.com/office/drawing/2014/main" id="{E100FBA4-FF51-43B0-96B9-BC3E6F0E15AF}"/>
              </a:ext>
            </a:extLst>
          </p:cNvPr>
          <p:cNvSpPr txBox="1"/>
          <p:nvPr/>
        </p:nvSpPr>
        <p:spPr>
          <a:xfrm>
            <a:off x="5226757" y="6568751"/>
            <a:ext cx="6865694" cy="276999"/>
          </a:xfrm>
          <a:prstGeom prst="rect">
            <a:avLst/>
          </a:prstGeom>
          <a:noFill/>
        </p:spPr>
        <p:txBody>
          <a:bodyPr wrap="square" rtlCol="0">
            <a:spAutoFit/>
          </a:bodyPr>
          <a:lstStyle/>
          <a:p>
            <a:pPr algn="r"/>
            <a:r>
              <a:rPr lang="en-US" sz="1200" dirty="0">
                <a:solidFill>
                  <a:schemeClr val="bg1"/>
                </a:solidFill>
              </a:rPr>
              <a:t>Image source:  </a:t>
            </a:r>
            <a:r>
              <a:rPr lang="en-US" sz="1200" dirty="0">
                <a:solidFill>
                  <a:schemeClr val="bg1"/>
                </a:solidFill>
                <a:hlinkClick r:id="rId4">
                  <a:extLst>
                    <a:ext uri="{A12FA001-AC4F-418D-AE19-62706E023703}">
                      <ahyp:hlinkClr xmlns:ahyp="http://schemas.microsoft.com/office/drawing/2018/hyperlinkcolor" val="tx"/>
                    </a:ext>
                  </a:extLst>
                </a:hlinkClick>
              </a:rPr>
              <a:t>https://www.capeandislands.org/post/new-book-highlights-stars-sea-floor#stream/0</a:t>
            </a:r>
            <a:endParaRPr lang="en-US" sz="1200" dirty="0">
              <a:solidFill>
                <a:schemeClr val="bg1"/>
              </a:solidFill>
            </a:endParaRPr>
          </a:p>
        </p:txBody>
      </p:sp>
    </p:spTree>
    <p:extLst>
      <p:ext uri="{BB962C8B-B14F-4D97-AF65-F5344CB8AC3E}">
        <p14:creationId xmlns:p14="http://schemas.microsoft.com/office/powerpoint/2010/main" val="2994157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25000" fill="hold" nodeType="withEffect">
                                  <p:stCondLst>
                                    <p:cond delay="0"/>
                                  </p:stCondLst>
                                  <p:childTnLst>
                                    <p:animMotion origin="layout" path="M 0 -1.04699 L 0 0.25 " pathEditMode="relative" rAng="0" ptsTypes="AA">
                                      <p:cBhvr>
                                        <p:cTn id="6" dur="6000" fill="hold"/>
                                        <p:tgtEl>
                                          <p:spTgt spid="4"/>
                                        </p:tgtEl>
                                        <p:attrNameLst>
                                          <p:attrName>ppt_x</p:attrName>
                                          <p:attrName>ppt_y</p:attrName>
                                        </p:attrNameLst>
                                      </p:cBhvr>
                                      <p:rCtr x="0" y="6483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98C3A889-BA99-49A1-B1CC-C5EEE9DB39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9614"/>
            <a:ext cx="12524014" cy="703761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E73C5E7-8B2D-42E2-9A60-0799A0DE2632}"/>
              </a:ext>
            </a:extLst>
          </p:cNvPr>
          <p:cNvSpPr txBox="1"/>
          <p:nvPr/>
        </p:nvSpPr>
        <p:spPr>
          <a:xfrm>
            <a:off x="149290" y="149290"/>
            <a:ext cx="7688424" cy="646331"/>
          </a:xfrm>
          <a:prstGeom prst="rect">
            <a:avLst/>
          </a:prstGeom>
          <a:noFill/>
        </p:spPr>
        <p:txBody>
          <a:bodyPr wrap="square" rtlCol="0">
            <a:spAutoFit/>
          </a:bodyPr>
          <a:lstStyle/>
          <a:p>
            <a:r>
              <a:rPr lang="en-US" sz="3600" dirty="0">
                <a:solidFill>
                  <a:schemeClr val="bg1"/>
                </a:solidFill>
              </a:rPr>
              <a:t>Not solid – Porous and crumbly</a:t>
            </a:r>
          </a:p>
        </p:txBody>
      </p:sp>
      <p:sp>
        <p:nvSpPr>
          <p:cNvPr id="5" name="TextBox 4">
            <a:extLst>
              <a:ext uri="{FF2B5EF4-FFF2-40B4-BE49-F238E27FC236}">
                <a16:creationId xmlns:a16="http://schemas.microsoft.com/office/drawing/2014/main" id="{3559D1FC-A86B-43D3-8D31-147EADC432A6}"/>
              </a:ext>
            </a:extLst>
          </p:cNvPr>
          <p:cNvSpPr txBox="1"/>
          <p:nvPr/>
        </p:nvSpPr>
        <p:spPr>
          <a:xfrm>
            <a:off x="4561114" y="6568751"/>
            <a:ext cx="7531337" cy="276999"/>
          </a:xfrm>
          <a:prstGeom prst="rect">
            <a:avLst/>
          </a:prstGeom>
          <a:noFill/>
        </p:spPr>
        <p:txBody>
          <a:bodyPr wrap="square" rtlCol="0">
            <a:spAutoFit/>
          </a:bodyPr>
          <a:lstStyle/>
          <a:p>
            <a:pPr algn="r"/>
            <a:r>
              <a:rPr lang="en-US" sz="1200" dirty="0">
                <a:solidFill>
                  <a:schemeClr val="bg1"/>
                </a:solidFill>
              </a:rPr>
              <a:t>Image source:  </a:t>
            </a:r>
            <a:r>
              <a:rPr lang="en-US" sz="1200" dirty="0">
                <a:solidFill>
                  <a:schemeClr val="bg1"/>
                </a:solidFill>
                <a:hlinkClick r:id="rId4">
                  <a:extLst>
                    <a:ext uri="{A12FA001-AC4F-418D-AE19-62706E023703}">
                      <ahyp:hlinkClr xmlns:ahyp="http://schemas.microsoft.com/office/drawing/2018/hyperlinkcolor" val="tx"/>
                    </a:ext>
                  </a:extLst>
                </a:hlinkClick>
              </a:rPr>
              <a:t>https://deepcarbon.net/feature/methanogens-can%25E2%2580%2599t-make-it-their-own-lost-city</a:t>
            </a:r>
            <a:endParaRPr lang="en-US" sz="1200" dirty="0">
              <a:solidFill>
                <a:schemeClr val="bg1"/>
              </a:solidFill>
            </a:endParaRPr>
          </a:p>
        </p:txBody>
      </p:sp>
    </p:spTree>
    <p:extLst>
      <p:ext uri="{BB962C8B-B14F-4D97-AF65-F5344CB8AC3E}">
        <p14:creationId xmlns:p14="http://schemas.microsoft.com/office/powerpoint/2010/main" val="1931805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Lost City Edit_You_Tube_HQ.mp4">
            <a:hlinkClick r:id="" action="ppaction://media"/>
            <a:extLst>
              <a:ext uri="{FF2B5EF4-FFF2-40B4-BE49-F238E27FC236}">
                <a16:creationId xmlns:a16="http://schemas.microsoft.com/office/drawing/2014/main" id="{8D0DFB84-374C-450B-957D-221894D2B4FA}"/>
              </a:ext>
            </a:extLst>
          </p:cNvPr>
          <p:cNvPicPr>
            <a:picLocks noRot="1" noChangeAspect="1"/>
          </p:cNvPicPr>
          <p:nvPr>
            <a:videoFile r:link="rId1"/>
          </p:nvPr>
        </p:nvPicPr>
        <p:blipFill>
          <a:blip r:embed="rId3"/>
          <a:stretch>
            <a:fillRect/>
          </a:stretch>
        </p:blipFill>
        <p:spPr>
          <a:xfrm>
            <a:off x="410547" y="230933"/>
            <a:ext cx="11271380" cy="6340151"/>
          </a:xfrm>
          <a:prstGeom prst="rect">
            <a:avLst/>
          </a:prstGeom>
        </p:spPr>
      </p:pic>
      <p:sp>
        <p:nvSpPr>
          <p:cNvPr id="3" name="TextBox 2">
            <a:extLst>
              <a:ext uri="{FF2B5EF4-FFF2-40B4-BE49-F238E27FC236}">
                <a16:creationId xmlns:a16="http://schemas.microsoft.com/office/drawing/2014/main" id="{6DBBD85E-802D-485E-B45B-1D206B3ECAC3}"/>
              </a:ext>
            </a:extLst>
          </p:cNvPr>
          <p:cNvSpPr txBox="1"/>
          <p:nvPr/>
        </p:nvSpPr>
        <p:spPr>
          <a:xfrm>
            <a:off x="10335491" y="5905215"/>
            <a:ext cx="1856510" cy="738664"/>
          </a:xfrm>
          <a:prstGeom prst="rect">
            <a:avLst/>
          </a:prstGeom>
          <a:noFill/>
        </p:spPr>
        <p:txBody>
          <a:bodyPr wrap="square" rtlCol="0">
            <a:spAutoFit/>
          </a:bodyPr>
          <a:lstStyle/>
          <a:p>
            <a:r>
              <a:rPr lang="en-US" sz="1400" dirty="0">
                <a:solidFill>
                  <a:schemeClr val="bg1"/>
                </a:solidFill>
                <a:hlinkClick r:id="rId4">
                  <a:extLst>
                    <a:ext uri="{A12FA001-AC4F-418D-AE19-62706E023703}">
                      <ahyp:hlinkClr xmlns:ahyp="http://schemas.microsoft.com/office/drawing/2018/hyperlinkcolor" val="tx"/>
                    </a:ext>
                  </a:extLst>
                </a:hlinkClick>
              </a:rPr>
              <a:t>https://www.youtube.com/watch?v=F7wnrE3_i8A&amp;t=364s</a:t>
            </a:r>
            <a:endParaRPr lang="en-US" sz="1400" dirty="0">
              <a:solidFill>
                <a:schemeClr val="bg1"/>
              </a:solidFill>
            </a:endParaRPr>
          </a:p>
        </p:txBody>
      </p:sp>
    </p:spTree>
    <p:extLst>
      <p:ext uri="{BB962C8B-B14F-4D97-AF65-F5344CB8AC3E}">
        <p14:creationId xmlns:p14="http://schemas.microsoft.com/office/powerpoint/2010/main" val="2036083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B64D1E3-C414-4964-A264-1145105F1102}"/>
              </a:ext>
            </a:extLst>
          </p:cNvPr>
          <p:cNvSpPr/>
          <p:nvPr/>
        </p:nvSpPr>
        <p:spPr>
          <a:xfrm>
            <a:off x="0" y="1690688"/>
            <a:ext cx="12192000" cy="3158898"/>
          </a:xfrm>
          <a:prstGeom prst="rect">
            <a:avLst/>
          </a:prstGeom>
          <a:solidFill>
            <a:srgbClr val="CBD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CFE0F5"/>
              </a:solidFill>
            </a:endParaRPr>
          </a:p>
        </p:txBody>
      </p:sp>
      <p:sp>
        <p:nvSpPr>
          <p:cNvPr id="2" name="Title 1">
            <a:extLst>
              <a:ext uri="{FF2B5EF4-FFF2-40B4-BE49-F238E27FC236}">
                <a16:creationId xmlns:a16="http://schemas.microsoft.com/office/drawing/2014/main" id="{1DD6DC28-B988-9F47-94B6-350C788F5268}"/>
              </a:ext>
            </a:extLst>
          </p:cNvPr>
          <p:cNvSpPr>
            <a:spLocks noGrp="1"/>
          </p:cNvSpPr>
          <p:nvPr>
            <p:ph type="title"/>
          </p:nvPr>
        </p:nvSpPr>
        <p:spPr/>
        <p:txBody>
          <a:bodyPr>
            <a:normAutofit/>
          </a:bodyPr>
          <a:lstStyle/>
          <a:p>
            <a:r>
              <a:rPr lang="en-US" sz="4000" dirty="0">
                <a:solidFill>
                  <a:schemeClr val="bg1"/>
                </a:solidFill>
              </a:rPr>
              <a:t>Chemiosmosis is universal – life is in disequilibrium</a:t>
            </a:r>
            <a:endParaRPr lang="en-US" sz="4000" dirty="0"/>
          </a:p>
        </p:txBody>
      </p:sp>
      <p:sp>
        <p:nvSpPr>
          <p:cNvPr id="7" name="Content Placeholder 6">
            <a:extLst>
              <a:ext uri="{FF2B5EF4-FFF2-40B4-BE49-F238E27FC236}">
                <a16:creationId xmlns:a16="http://schemas.microsoft.com/office/drawing/2014/main" id="{4568395A-F1DA-9147-9CB7-09F8477BDF79}"/>
              </a:ext>
            </a:extLst>
          </p:cNvPr>
          <p:cNvSpPr>
            <a:spLocks noGrp="1"/>
          </p:cNvSpPr>
          <p:nvPr>
            <p:ph idx="1"/>
          </p:nvPr>
        </p:nvSpPr>
        <p:spPr>
          <a:xfrm>
            <a:off x="838200" y="5124253"/>
            <a:ext cx="10515600" cy="1070202"/>
          </a:xfrm>
        </p:spPr>
        <p:txBody>
          <a:bodyPr>
            <a:normAutofit/>
          </a:bodyPr>
          <a:lstStyle/>
          <a:p>
            <a:pPr marL="0" indent="0">
              <a:buNone/>
            </a:pPr>
            <a:r>
              <a:rPr lang="en-US" sz="2000" dirty="0">
                <a:solidFill>
                  <a:schemeClr val="accent2"/>
                </a:solidFill>
              </a:rPr>
              <a:t>As universal as the genetic code!</a:t>
            </a:r>
          </a:p>
          <a:p>
            <a:pPr marL="0" indent="0">
              <a:buNone/>
            </a:pPr>
            <a:r>
              <a:rPr lang="en-US" sz="2000" dirty="0">
                <a:solidFill>
                  <a:schemeClr val="bg1"/>
                </a:solidFill>
              </a:rPr>
              <a:t>ATP synthase is universal, but ion pumping machinery is not. Suggests that the proton gradient came first.</a:t>
            </a:r>
            <a:endParaRPr lang="en-US" sz="2000" dirty="0">
              <a:solidFill>
                <a:schemeClr val="accent2"/>
              </a:solidFill>
            </a:endParaRPr>
          </a:p>
          <a:p>
            <a:pPr marL="0" indent="0">
              <a:buNone/>
            </a:pPr>
            <a:endParaRPr lang="en-US" sz="2000" dirty="0">
              <a:solidFill>
                <a:schemeClr val="accent2"/>
              </a:solidFill>
            </a:endParaRPr>
          </a:p>
          <a:p>
            <a:pPr marL="0" indent="0">
              <a:buNone/>
            </a:pPr>
            <a:endParaRPr lang="en-US" sz="2000" dirty="0">
              <a:solidFill>
                <a:schemeClr val="accent2"/>
              </a:solidFill>
            </a:endParaRPr>
          </a:p>
          <a:p>
            <a:pPr marL="0" indent="0">
              <a:buNone/>
            </a:pPr>
            <a:endParaRPr lang="en-US" sz="2000" dirty="0">
              <a:solidFill>
                <a:schemeClr val="accent2"/>
              </a:solidFill>
            </a:endParaRPr>
          </a:p>
          <a:p>
            <a:pPr marL="0" indent="0">
              <a:buNone/>
            </a:pPr>
            <a:endParaRPr lang="en-US" sz="2000" dirty="0">
              <a:solidFill>
                <a:schemeClr val="accent2"/>
              </a:solidFill>
            </a:endParaRPr>
          </a:p>
          <a:p>
            <a:pPr marL="0" indent="0">
              <a:buNone/>
            </a:pPr>
            <a:endParaRPr lang="en-US" dirty="0">
              <a:solidFill>
                <a:schemeClr val="bg1"/>
              </a:solidFill>
            </a:endParaRPr>
          </a:p>
        </p:txBody>
      </p:sp>
      <p:pic>
        <p:nvPicPr>
          <p:cNvPr id="8" name="Picture 7" descr="A screenshot of a cell phone&#10;&#10;Description automatically generated">
            <a:extLst>
              <a:ext uri="{FF2B5EF4-FFF2-40B4-BE49-F238E27FC236}">
                <a16:creationId xmlns:a16="http://schemas.microsoft.com/office/drawing/2014/main" id="{18B8CFE6-1D17-4B86-8614-C4C9C0C360DE}"/>
              </a:ext>
            </a:extLst>
          </p:cNvPr>
          <p:cNvPicPr>
            <a:picLocks noChangeAspect="1"/>
          </p:cNvPicPr>
          <p:nvPr/>
        </p:nvPicPr>
        <p:blipFill rotWithShape="1">
          <a:blip r:embed="rId3">
            <a:extLst>
              <a:ext uri="{28A0092B-C50C-407E-A947-70E740481C1C}">
                <a14:useLocalDpi xmlns:a14="http://schemas.microsoft.com/office/drawing/2010/main" val="0"/>
              </a:ext>
            </a:extLst>
          </a:blip>
          <a:srcRect t="19231"/>
          <a:stretch/>
        </p:blipFill>
        <p:spPr>
          <a:xfrm>
            <a:off x="838200" y="1690688"/>
            <a:ext cx="7549347" cy="3178204"/>
          </a:xfrm>
          <a:prstGeom prst="rect">
            <a:avLst/>
          </a:prstGeom>
        </p:spPr>
      </p:pic>
      <p:sp>
        <p:nvSpPr>
          <p:cNvPr id="10" name="TextBox 9">
            <a:extLst>
              <a:ext uri="{FF2B5EF4-FFF2-40B4-BE49-F238E27FC236}">
                <a16:creationId xmlns:a16="http://schemas.microsoft.com/office/drawing/2014/main" id="{8866924C-9597-45CF-99C3-11A8E2844CC3}"/>
              </a:ext>
            </a:extLst>
          </p:cNvPr>
          <p:cNvSpPr txBox="1"/>
          <p:nvPr/>
        </p:nvSpPr>
        <p:spPr>
          <a:xfrm>
            <a:off x="8387547" y="4497671"/>
            <a:ext cx="3804453" cy="253916"/>
          </a:xfrm>
          <a:prstGeom prst="rect">
            <a:avLst/>
          </a:prstGeom>
          <a:noFill/>
        </p:spPr>
        <p:txBody>
          <a:bodyPr wrap="square" rtlCol="0">
            <a:spAutoFit/>
          </a:bodyPr>
          <a:lstStyle/>
          <a:p>
            <a:r>
              <a:rPr lang="en-US" sz="1050" dirty="0"/>
              <a:t>Image Source: </a:t>
            </a:r>
            <a:r>
              <a:rPr lang="en-US" sz="1050" dirty="0">
                <a:hlinkClick r:id="rId4">
                  <a:extLst>
                    <a:ext uri="{A12FA001-AC4F-418D-AE19-62706E023703}">
                      <ahyp:hlinkClr xmlns:ahyp="http://schemas.microsoft.com/office/drawing/2018/hyperlinkcolor" val="tx"/>
                    </a:ext>
                  </a:extLst>
                </a:hlinkClick>
              </a:rPr>
              <a:t>https://plomberie-serrurerie.com/charts_rm.php</a:t>
            </a:r>
            <a:endParaRPr lang="en-US" sz="1050" dirty="0"/>
          </a:p>
        </p:txBody>
      </p:sp>
    </p:spTree>
    <p:extLst>
      <p:ext uri="{BB962C8B-B14F-4D97-AF65-F5344CB8AC3E}">
        <p14:creationId xmlns:p14="http://schemas.microsoft.com/office/powerpoint/2010/main" val="68361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nline Media 3" title="ATP Synthase">
            <a:hlinkClick r:id="" action="ppaction://media"/>
            <a:extLst>
              <a:ext uri="{FF2B5EF4-FFF2-40B4-BE49-F238E27FC236}">
                <a16:creationId xmlns:a16="http://schemas.microsoft.com/office/drawing/2014/main" id="{4DF305C1-6C21-4DED-85E8-CC3198CD2087}"/>
              </a:ext>
            </a:extLst>
          </p:cNvPr>
          <p:cNvPicPr>
            <a:picLocks noRot="1" noChangeAspect="1"/>
          </p:cNvPicPr>
          <p:nvPr>
            <a:videoFile r:link="rId1"/>
          </p:nvPr>
        </p:nvPicPr>
        <p:blipFill>
          <a:blip r:embed="rId3"/>
          <a:stretch>
            <a:fillRect/>
          </a:stretch>
        </p:blipFill>
        <p:spPr>
          <a:xfrm>
            <a:off x="1540328" y="29455"/>
            <a:ext cx="9111343" cy="6828545"/>
          </a:xfrm>
          <a:prstGeom prst="rect">
            <a:avLst/>
          </a:prstGeom>
        </p:spPr>
      </p:pic>
      <p:sp>
        <p:nvSpPr>
          <p:cNvPr id="5" name="TextBox 4">
            <a:extLst>
              <a:ext uri="{FF2B5EF4-FFF2-40B4-BE49-F238E27FC236}">
                <a16:creationId xmlns:a16="http://schemas.microsoft.com/office/drawing/2014/main" id="{F675184F-EC9C-455E-A567-6BB8BEE3BC65}"/>
              </a:ext>
            </a:extLst>
          </p:cNvPr>
          <p:cNvSpPr txBox="1"/>
          <p:nvPr/>
        </p:nvSpPr>
        <p:spPr>
          <a:xfrm>
            <a:off x="10335491" y="5905215"/>
            <a:ext cx="1856510" cy="738664"/>
          </a:xfrm>
          <a:prstGeom prst="rect">
            <a:avLst/>
          </a:prstGeom>
          <a:noFill/>
        </p:spPr>
        <p:txBody>
          <a:bodyPr wrap="square" rtlCol="0">
            <a:spAutoFit/>
          </a:bodyPr>
          <a:lstStyle/>
          <a:p>
            <a:r>
              <a:rPr lang="en-US" sz="1400" dirty="0">
                <a:solidFill>
                  <a:schemeClr val="bg1"/>
                </a:solidFill>
                <a:hlinkClick r:id="rId4">
                  <a:extLst>
                    <a:ext uri="{A12FA001-AC4F-418D-AE19-62706E023703}">
                      <ahyp:hlinkClr xmlns:ahyp="http://schemas.microsoft.com/office/drawing/2018/hyperlinkcolor" val="tx"/>
                    </a:ext>
                  </a:extLst>
                </a:hlinkClick>
              </a:rPr>
              <a:t>https://www.youtube.com/watch?v=PjdPTY1wHdQ</a:t>
            </a:r>
            <a:endParaRPr lang="en-US" sz="1400" dirty="0">
              <a:solidFill>
                <a:schemeClr val="bg1"/>
              </a:solidFill>
            </a:endParaRPr>
          </a:p>
        </p:txBody>
      </p:sp>
    </p:spTree>
    <p:extLst>
      <p:ext uri="{BB962C8B-B14F-4D97-AF65-F5344CB8AC3E}">
        <p14:creationId xmlns:p14="http://schemas.microsoft.com/office/powerpoint/2010/main" val="1988510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498B1-FE97-4239-96AD-9ED7F155CB17}"/>
              </a:ext>
            </a:extLst>
          </p:cNvPr>
          <p:cNvSpPr>
            <a:spLocks noGrp="1"/>
          </p:cNvSpPr>
          <p:nvPr>
            <p:ph type="title"/>
          </p:nvPr>
        </p:nvSpPr>
        <p:spPr/>
        <p:txBody>
          <a:bodyPr/>
          <a:lstStyle/>
          <a:p>
            <a:r>
              <a:rPr lang="en-US" dirty="0">
                <a:solidFill>
                  <a:schemeClr val="bg1"/>
                </a:solidFill>
              </a:rPr>
              <a:t>Core of the theory – energy flow</a:t>
            </a:r>
          </a:p>
        </p:txBody>
      </p:sp>
      <p:sp>
        <p:nvSpPr>
          <p:cNvPr id="4" name="TextBox 3">
            <a:extLst>
              <a:ext uri="{FF2B5EF4-FFF2-40B4-BE49-F238E27FC236}">
                <a16:creationId xmlns:a16="http://schemas.microsoft.com/office/drawing/2014/main" id="{D5A52D7E-2792-4C6B-9954-840C207DBCC8}"/>
              </a:ext>
            </a:extLst>
          </p:cNvPr>
          <p:cNvSpPr txBox="1"/>
          <p:nvPr/>
        </p:nvSpPr>
        <p:spPr>
          <a:xfrm>
            <a:off x="873964" y="1510006"/>
            <a:ext cx="10392747" cy="2954655"/>
          </a:xfrm>
          <a:prstGeom prst="rect">
            <a:avLst/>
          </a:prstGeom>
          <a:noFill/>
        </p:spPr>
        <p:txBody>
          <a:bodyPr wrap="square" rtlCol="0">
            <a:spAutoFit/>
          </a:bodyPr>
          <a:lstStyle/>
          <a:p>
            <a:r>
              <a:rPr lang="en-US" sz="2800" dirty="0">
                <a:solidFill>
                  <a:schemeClr val="bg1"/>
                </a:solidFill>
              </a:rPr>
              <a:t>All points to the idea that life originated when </a:t>
            </a:r>
            <a:r>
              <a:rPr lang="en-US" sz="2800" dirty="0">
                <a:solidFill>
                  <a:srgbClr val="FFC000"/>
                </a:solidFill>
              </a:rPr>
              <a:t>a geological energy flow turned into a biological energy flow</a:t>
            </a:r>
            <a:r>
              <a:rPr lang="en-US" sz="2800" dirty="0">
                <a:solidFill>
                  <a:schemeClr val="bg1"/>
                </a:solidFill>
              </a:rPr>
              <a:t>.</a:t>
            </a:r>
          </a:p>
          <a:p>
            <a:endParaRPr lang="en-US" sz="2800" dirty="0">
              <a:solidFill>
                <a:schemeClr val="bg1"/>
              </a:solidFill>
            </a:endParaRPr>
          </a:p>
          <a:p>
            <a:r>
              <a:rPr lang="en-US" sz="2800" dirty="0">
                <a:solidFill>
                  <a:schemeClr val="bg1"/>
                </a:solidFill>
              </a:rPr>
              <a:t>First biological catalyst enhanced processes that arose spontaneously. </a:t>
            </a:r>
          </a:p>
          <a:p>
            <a:endParaRPr lang="en-US" sz="2800" dirty="0">
              <a:solidFill>
                <a:schemeClr val="bg1"/>
              </a:solidFill>
            </a:endParaRPr>
          </a:p>
          <a:p>
            <a:r>
              <a:rPr lang="en-US" sz="2800" dirty="0">
                <a:solidFill>
                  <a:schemeClr val="bg1"/>
                </a:solidFill>
              </a:rPr>
              <a:t>Driven by natural selection, not random chance.</a:t>
            </a:r>
          </a:p>
          <a:p>
            <a:endParaRPr lang="en-US" dirty="0">
              <a:solidFill>
                <a:schemeClr val="bg1"/>
              </a:solidFill>
            </a:endParaRPr>
          </a:p>
        </p:txBody>
      </p:sp>
    </p:spTree>
    <p:extLst>
      <p:ext uri="{BB962C8B-B14F-4D97-AF65-F5344CB8AC3E}">
        <p14:creationId xmlns:p14="http://schemas.microsoft.com/office/powerpoint/2010/main" val="8890734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8222</TotalTime>
  <Words>768</Words>
  <Application>Microsoft Macintosh PowerPoint</Application>
  <PresentationFormat>Widescreen</PresentationFormat>
  <Paragraphs>80</Paragraphs>
  <Slides>14</Slides>
  <Notes>7</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Abadi Extra Light</vt:lpstr>
      <vt:lpstr>Arial</vt:lpstr>
      <vt:lpstr>Calibri</vt:lpstr>
      <vt:lpstr>Calibri Light</vt:lpstr>
      <vt:lpstr>Cambria Math</vt:lpstr>
      <vt:lpstr>Office Theme</vt:lpstr>
      <vt:lpstr>PowerPoint Presentation</vt:lpstr>
      <vt:lpstr>PowerPoint Presentation</vt:lpstr>
      <vt:lpstr>What makes alkaline vents so important?</vt:lpstr>
      <vt:lpstr>PowerPoint Presentation</vt:lpstr>
      <vt:lpstr>PowerPoint Presentation</vt:lpstr>
      <vt:lpstr>PowerPoint Presentation</vt:lpstr>
      <vt:lpstr>Chemiosmosis is universal – life is in disequilibrium</vt:lpstr>
      <vt:lpstr>PowerPoint Presentation</vt:lpstr>
      <vt:lpstr>Core of the theory – energy flow</vt:lpstr>
      <vt:lpstr>Alkaline hydrothermal vents generate natural proton gradients</vt:lpstr>
      <vt:lpstr>PowerPoint Presentation</vt:lpstr>
      <vt:lpstr>The Invention of Ion Pumping</vt:lpstr>
      <vt:lpstr>So where did those proteins come from?</vt:lpstr>
      <vt:lpstr>Big picture – benefits of this theory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Thomas Barlow</dc:creator>
  <cp:lastModifiedBy>Prof Amy Schmid, Ph.D.</cp:lastModifiedBy>
  <cp:revision>84</cp:revision>
  <dcterms:created xsi:type="dcterms:W3CDTF">2019-09-19T18:56:29Z</dcterms:created>
  <dcterms:modified xsi:type="dcterms:W3CDTF">2025-02-19T14:11:54Z</dcterms:modified>
</cp:coreProperties>
</file>

<file path=docProps/thumbnail.jpeg>
</file>